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2" r:id="rId4"/>
    <p:sldId id="261" r:id="rId5"/>
    <p:sldId id="260" r:id="rId6"/>
    <p:sldId id="259" r:id="rId7"/>
    <p:sldId id="258" r:id="rId8"/>
    <p:sldId id="263" r:id="rId9"/>
    <p:sldId id="264" r:id="rId10"/>
    <p:sldId id="265" r:id="rId11"/>
    <p:sldId id="266" r:id="rId12"/>
    <p:sldId id="267" r:id="rId13"/>
    <p:sldId id="268" r:id="rId14"/>
    <p:sldId id="269" r:id="rId1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B2F"/>
    <a:srgbClr val="496841"/>
    <a:srgbClr val="E77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60"/>
  </p:normalViewPr>
  <p:slideViewPr>
    <p:cSldViewPr snapToGrid="0">
      <p:cViewPr varScale="1">
        <p:scale>
          <a:sx n="70" d="100"/>
          <a:sy n="70" d="100"/>
        </p:scale>
        <p:origin x="211"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21F0DB-C231-40F2-A4E2-45CEE49972FA}" type="datetimeFigureOut">
              <a:rPr lang="pt-BR" smtClean="0"/>
              <a:t>08/07/2025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F3F5BA-192B-4BC9-8C87-69D31DF8C356}" type="slidenum">
              <a:rPr lang="pt-BR" smtClean="0"/>
              <a:t>‹nº›</a:t>
            </a:fld>
            <a:endParaRPr lang="pt-BR"/>
          </a:p>
        </p:txBody>
      </p:sp>
    </p:spTree>
    <p:extLst>
      <p:ext uri="{BB962C8B-B14F-4D97-AF65-F5344CB8AC3E}">
        <p14:creationId xmlns:p14="http://schemas.microsoft.com/office/powerpoint/2010/main" val="4063602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AF3F5BA-192B-4BC9-8C87-69D31DF8C356}" type="slidenum">
              <a:rPr lang="pt-BR" smtClean="0"/>
              <a:t>8</a:t>
            </a:fld>
            <a:endParaRPr lang="pt-BR"/>
          </a:p>
        </p:txBody>
      </p:sp>
    </p:spTree>
    <p:extLst>
      <p:ext uri="{BB962C8B-B14F-4D97-AF65-F5344CB8AC3E}">
        <p14:creationId xmlns:p14="http://schemas.microsoft.com/office/powerpoint/2010/main" val="291385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AF3F5BA-192B-4BC9-8C87-69D31DF8C356}" type="slidenum">
              <a:rPr lang="pt-BR" smtClean="0"/>
              <a:t>10</a:t>
            </a:fld>
            <a:endParaRPr lang="pt-BR"/>
          </a:p>
        </p:txBody>
      </p:sp>
    </p:spTree>
    <p:extLst>
      <p:ext uri="{BB962C8B-B14F-4D97-AF65-F5344CB8AC3E}">
        <p14:creationId xmlns:p14="http://schemas.microsoft.com/office/powerpoint/2010/main" val="3157937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AF3F5BA-192B-4BC9-8C87-69D31DF8C356}" type="slidenum">
              <a:rPr lang="pt-BR" smtClean="0"/>
              <a:t>14</a:t>
            </a:fld>
            <a:endParaRPr lang="pt-BR"/>
          </a:p>
        </p:txBody>
      </p:sp>
    </p:spTree>
    <p:extLst>
      <p:ext uri="{BB962C8B-B14F-4D97-AF65-F5344CB8AC3E}">
        <p14:creationId xmlns:p14="http://schemas.microsoft.com/office/powerpoint/2010/main" val="235140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75F96A-6A28-1AB0-DAA9-44980DB0B01C}"/>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4D4B7BD-711F-BE95-4A76-84C76BB75E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048351B2-31F4-93DC-44CC-C7346A8C3237}"/>
              </a:ext>
            </a:extLst>
          </p:cNvPr>
          <p:cNvSpPr>
            <a:spLocks noGrp="1"/>
          </p:cNvSpPr>
          <p:nvPr>
            <p:ph type="dt" sz="half" idx="10"/>
          </p:nvPr>
        </p:nvSpPr>
        <p:spPr/>
        <p:txBody>
          <a:bodyPr/>
          <a:lstStyle/>
          <a:p>
            <a:fld id="{7ED14B04-5545-472E-89D1-DD220AD19F12}" type="datetimeFigureOut">
              <a:rPr lang="pt-BR" smtClean="0"/>
              <a:t>08/07/2025</a:t>
            </a:fld>
            <a:endParaRPr lang="pt-BR"/>
          </a:p>
        </p:txBody>
      </p:sp>
      <p:sp>
        <p:nvSpPr>
          <p:cNvPr id="5" name="Espaço Reservado para Rodapé 4">
            <a:extLst>
              <a:ext uri="{FF2B5EF4-FFF2-40B4-BE49-F238E27FC236}">
                <a16:creationId xmlns:a16="http://schemas.microsoft.com/office/drawing/2014/main" id="{C6D89B1B-4F8E-CAFE-37E6-4871009A50F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840572C-DAD0-7FC5-A8E8-DAA583BFE9B0}"/>
              </a:ext>
            </a:extLst>
          </p:cNvPr>
          <p:cNvSpPr>
            <a:spLocks noGrp="1"/>
          </p:cNvSpPr>
          <p:nvPr>
            <p:ph type="sldNum" sz="quarter" idx="12"/>
          </p:nvPr>
        </p:nvSpPr>
        <p:spPr/>
        <p:txBody>
          <a:bodyPr/>
          <a:lstStyle/>
          <a:p>
            <a:fld id="{6E4ED268-370F-4077-AB89-3DF9D4F0A04D}" type="slidenum">
              <a:rPr lang="pt-BR" smtClean="0"/>
              <a:t>‹nº›</a:t>
            </a:fld>
            <a:endParaRPr lang="pt-BR"/>
          </a:p>
        </p:txBody>
      </p:sp>
    </p:spTree>
    <p:extLst>
      <p:ext uri="{BB962C8B-B14F-4D97-AF65-F5344CB8AC3E}">
        <p14:creationId xmlns:p14="http://schemas.microsoft.com/office/powerpoint/2010/main" val="265848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61057-4488-E837-FC87-68458B20626B}"/>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65036EAA-BE14-5B4F-5104-8330E4030F21}"/>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14DAF8E-5C5E-C53C-3FF5-83974C4C2AEB}"/>
              </a:ext>
            </a:extLst>
          </p:cNvPr>
          <p:cNvSpPr>
            <a:spLocks noGrp="1"/>
          </p:cNvSpPr>
          <p:nvPr>
            <p:ph type="dt" sz="half" idx="10"/>
          </p:nvPr>
        </p:nvSpPr>
        <p:spPr/>
        <p:txBody>
          <a:bodyPr/>
          <a:lstStyle/>
          <a:p>
            <a:fld id="{7ED14B04-5545-472E-89D1-DD220AD19F12}" type="datetimeFigureOut">
              <a:rPr lang="pt-BR" smtClean="0"/>
              <a:t>08/07/2025</a:t>
            </a:fld>
            <a:endParaRPr lang="pt-BR"/>
          </a:p>
        </p:txBody>
      </p:sp>
      <p:sp>
        <p:nvSpPr>
          <p:cNvPr id="5" name="Espaço Reservado para Rodapé 4">
            <a:extLst>
              <a:ext uri="{FF2B5EF4-FFF2-40B4-BE49-F238E27FC236}">
                <a16:creationId xmlns:a16="http://schemas.microsoft.com/office/drawing/2014/main" id="{00A130BC-0D48-6D55-910B-7C3105098CE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C78640F-25F6-70C6-9EA2-34E7AA3BA267}"/>
              </a:ext>
            </a:extLst>
          </p:cNvPr>
          <p:cNvSpPr>
            <a:spLocks noGrp="1"/>
          </p:cNvSpPr>
          <p:nvPr>
            <p:ph type="sldNum" sz="quarter" idx="12"/>
          </p:nvPr>
        </p:nvSpPr>
        <p:spPr/>
        <p:txBody>
          <a:bodyPr/>
          <a:lstStyle/>
          <a:p>
            <a:fld id="{6E4ED268-370F-4077-AB89-3DF9D4F0A04D}" type="slidenum">
              <a:rPr lang="pt-BR" smtClean="0"/>
              <a:t>‹nº›</a:t>
            </a:fld>
            <a:endParaRPr lang="pt-BR"/>
          </a:p>
        </p:txBody>
      </p:sp>
    </p:spTree>
    <p:extLst>
      <p:ext uri="{BB962C8B-B14F-4D97-AF65-F5344CB8AC3E}">
        <p14:creationId xmlns:p14="http://schemas.microsoft.com/office/powerpoint/2010/main" val="3509523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BB78A7A-D76D-904D-E693-9990BD3500E4}"/>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68B71C4-7E98-09C2-E32D-E69ED5192284}"/>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ACCE00F-ABEF-C6F6-4287-A327930BF3A4}"/>
              </a:ext>
            </a:extLst>
          </p:cNvPr>
          <p:cNvSpPr>
            <a:spLocks noGrp="1"/>
          </p:cNvSpPr>
          <p:nvPr>
            <p:ph type="dt" sz="half" idx="10"/>
          </p:nvPr>
        </p:nvSpPr>
        <p:spPr/>
        <p:txBody>
          <a:bodyPr/>
          <a:lstStyle/>
          <a:p>
            <a:fld id="{7ED14B04-5545-472E-89D1-DD220AD19F12}" type="datetimeFigureOut">
              <a:rPr lang="pt-BR" smtClean="0"/>
              <a:t>08/07/2025</a:t>
            </a:fld>
            <a:endParaRPr lang="pt-BR"/>
          </a:p>
        </p:txBody>
      </p:sp>
      <p:sp>
        <p:nvSpPr>
          <p:cNvPr id="5" name="Espaço Reservado para Rodapé 4">
            <a:extLst>
              <a:ext uri="{FF2B5EF4-FFF2-40B4-BE49-F238E27FC236}">
                <a16:creationId xmlns:a16="http://schemas.microsoft.com/office/drawing/2014/main" id="{8EA8BF11-7F5D-38FC-05B0-588F2DC0B5A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985140F-10D7-AFE3-E027-13846BA763E3}"/>
              </a:ext>
            </a:extLst>
          </p:cNvPr>
          <p:cNvSpPr>
            <a:spLocks noGrp="1"/>
          </p:cNvSpPr>
          <p:nvPr>
            <p:ph type="sldNum" sz="quarter" idx="12"/>
          </p:nvPr>
        </p:nvSpPr>
        <p:spPr/>
        <p:txBody>
          <a:bodyPr/>
          <a:lstStyle/>
          <a:p>
            <a:fld id="{6E4ED268-370F-4077-AB89-3DF9D4F0A04D}" type="slidenum">
              <a:rPr lang="pt-BR" smtClean="0"/>
              <a:t>‹nº›</a:t>
            </a:fld>
            <a:endParaRPr lang="pt-BR"/>
          </a:p>
        </p:txBody>
      </p:sp>
    </p:spTree>
    <p:extLst>
      <p:ext uri="{BB962C8B-B14F-4D97-AF65-F5344CB8AC3E}">
        <p14:creationId xmlns:p14="http://schemas.microsoft.com/office/powerpoint/2010/main" val="336305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FF6C88-9871-178F-AAE2-E73E7688694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04C3459-AA6F-0C16-D535-B780084C7A2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73BAA7C-EAB5-DEEA-F62B-BD2EB7F29987}"/>
              </a:ext>
            </a:extLst>
          </p:cNvPr>
          <p:cNvSpPr>
            <a:spLocks noGrp="1"/>
          </p:cNvSpPr>
          <p:nvPr>
            <p:ph type="dt" sz="half" idx="10"/>
          </p:nvPr>
        </p:nvSpPr>
        <p:spPr/>
        <p:txBody>
          <a:bodyPr/>
          <a:lstStyle/>
          <a:p>
            <a:fld id="{7ED14B04-5545-472E-89D1-DD220AD19F12}" type="datetimeFigureOut">
              <a:rPr lang="pt-BR" smtClean="0"/>
              <a:t>08/07/2025</a:t>
            </a:fld>
            <a:endParaRPr lang="pt-BR"/>
          </a:p>
        </p:txBody>
      </p:sp>
      <p:sp>
        <p:nvSpPr>
          <p:cNvPr id="5" name="Espaço Reservado para Rodapé 4">
            <a:extLst>
              <a:ext uri="{FF2B5EF4-FFF2-40B4-BE49-F238E27FC236}">
                <a16:creationId xmlns:a16="http://schemas.microsoft.com/office/drawing/2014/main" id="{585C664D-B761-B083-296A-84B3ECD27C7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E5D9EE6-2025-1716-0FA9-B8294B767CCF}"/>
              </a:ext>
            </a:extLst>
          </p:cNvPr>
          <p:cNvSpPr>
            <a:spLocks noGrp="1"/>
          </p:cNvSpPr>
          <p:nvPr>
            <p:ph type="sldNum" sz="quarter" idx="12"/>
          </p:nvPr>
        </p:nvSpPr>
        <p:spPr/>
        <p:txBody>
          <a:bodyPr/>
          <a:lstStyle/>
          <a:p>
            <a:fld id="{6E4ED268-370F-4077-AB89-3DF9D4F0A04D}" type="slidenum">
              <a:rPr lang="pt-BR" smtClean="0"/>
              <a:t>‹nº›</a:t>
            </a:fld>
            <a:endParaRPr lang="pt-BR"/>
          </a:p>
        </p:txBody>
      </p:sp>
    </p:spTree>
    <p:extLst>
      <p:ext uri="{BB962C8B-B14F-4D97-AF65-F5344CB8AC3E}">
        <p14:creationId xmlns:p14="http://schemas.microsoft.com/office/powerpoint/2010/main" val="112982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33183A-AE76-E916-AFBA-881BE5B5CD3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0833906-76B4-0A8C-7A85-DE8A24A776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45C2E55C-9873-B748-B612-136233A7BDB6}"/>
              </a:ext>
            </a:extLst>
          </p:cNvPr>
          <p:cNvSpPr>
            <a:spLocks noGrp="1"/>
          </p:cNvSpPr>
          <p:nvPr>
            <p:ph type="dt" sz="half" idx="10"/>
          </p:nvPr>
        </p:nvSpPr>
        <p:spPr/>
        <p:txBody>
          <a:bodyPr/>
          <a:lstStyle/>
          <a:p>
            <a:fld id="{7ED14B04-5545-472E-89D1-DD220AD19F12}" type="datetimeFigureOut">
              <a:rPr lang="pt-BR" smtClean="0"/>
              <a:t>08/07/2025</a:t>
            </a:fld>
            <a:endParaRPr lang="pt-BR"/>
          </a:p>
        </p:txBody>
      </p:sp>
      <p:sp>
        <p:nvSpPr>
          <p:cNvPr id="5" name="Espaço Reservado para Rodapé 4">
            <a:extLst>
              <a:ext uri="{FF2B5EF4-FFF2-40B4-BE49-F238E27FC236}">
                <a16:creationId xmlns:a16="http://schemas.microsoft.com/office/drawing/2014/main" id="{1054A13A-B9DB-E992-7616-69318A2ED54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B5D6759-9829-56F6-C840-26A6840494AE}"/>
              </a:ext>
            </a:extLst>
          </p:cNvPr>
          <p:cNvSpPr>
            <a:spLocks noGrp="1"/>
          </p:cNvSpPr>
          <p:nvPr>
            <p:ph type="sldNum" sz="quarter" idx="12"/>
          </p:nvPr>
        </p:nvSpPr>
        <p:spPr/>
        <p:txBody>
          <a:bodyPr/>
          <a:lstStyle/>
          <a:p>
            <a:fld id="{6E4ED268-370F-4077-AB89-3DF9D4F0A04D}" type="slidenum">
              <a:rPr lang="pt-BR" smtClean="0"/>
              <a:t>‹nº›</a:t>
            </a:fld>
            <a:endParaRPr lang="pt-BR"/>
          </a:p>
        </p:txBody>
      </p:sp>
    </p:spTree>
    <p:extLst>
      <p:ext uri="{BB962C8B-B14F-4D97-AF65-F5344CB8AC3E}">
        <p14:creationId xmlns:p14="http://schemas.microsoft.com/office/powerpoint/2010/main" val="398036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4002A7-600B-B975-C8D7-0919D953EF5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36BA8DC-E791-0B13-6E69-DBDD4C2ED442}"/>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B9C43EF-EC48-8590-A62F-927E3AD9A1E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DFA88F2-8100-73D1-5CAA-E88502E8C7D1}"/>
              </a:ext>
            </a:extLst>
          </p:cNvPr>
          <p:cNvSpPr>
            <a:spLocks noGrp="1"/>
          </p:cNvSpPr>
          <p:nvPr>
            <p:ph type="dt" sz="half" idx="10"/>
          </p:nvPr>
        </p:nvSpPr>
        <p:spPr/>
        <p:txBody>
          <a:bodyPr/>
          <a:lstStyle/>
          <a:p>
            <a:fld id="{7ED14B04-5545-472E-89D1-DD220AD19F12}" type="datetimeFigureOut">
              <a:rPr lang="pt-BR" smtClean="0"/>
              <a:t>08/07/2025</a:t>
            </a:fld>
            <a:endParaRPr lang="pt-BR"/>
          </a:p>
        </p:txBody>
      </p:sp>
      <p:sp>
        <p:nvSpPr>
          <p:cNvPr id="6" name="Espaço Reservado para Rodapé 5">
            <a:extLst>
              <a:ext uri="{FF2B5EF4-FFF2-40B4-BE49-F238E27FC236}">
                <a16:creationId xmlns:a16="http://schemas.microsoft.com/office/drawing/2014/main" id="{371FA2F9-370E-D741-5154-84176D0C5E8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F23A171-3110-F418-9CC7-9CE728AF9AD3}"/>
              </a:ext>
            </a:extLst>
          </p:cNvPr>
          <p:cNvSpPr>
            <a:spLocks noGrp="1"/>
          </p:cNvSpPr>
          <p:nvPr>
            <p:ph type="sldNum" sz="quarter" idx="12"/>
          </p:nvPr>
        </p:nvSpPr>
        <p:spPr/>
        <p:txBody>
          <a:bodyPr/>
          <a:lstStyle/>
          <a:p>
            <a:fld id="{6E4ED268-370F-4077-AB89-3DF9D4F0A04D}" type="slidenum">
              <a:rPr lang="pt-BR" smtClean="0"/>
              <a:t>‹nº›</a:t>
            </a:fld>
            <a:endParaRPr lang="pt-BR"/>
          </a:p>
        </p:txBody>
      </p:sp>
    </p:spTree>
    <p:extLst>
      <p:ext uri="{BB962C8B-B14F-4D97-AF65-F5344CB8AC3E}">
        <p14:creationId xmlns:p14="http://schemas.microsoft.com/office/powerpoint/2010/main" val="335644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5D396-D794-C8C5-BBC3-C6FBDA5A50E4}"/>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D3A43A96-DE56-4EF2-5792-0750E18F68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0E569596-F3B4-F171-34E7-49A52AD88499}"/>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69E0A51-DE9E-42C8-E44A-F9138D68F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F502DA95-0DA5-A2CA-FC3A-3B00B31C77B8}"/>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FC249DF-AEBF-A8EA-13D2-B73792448406}"/>
              </a:ext>
            </a:extLst>
          </p:cNvPr>
          <p:cNvSpPr>
            <a:spLocks noGrp="1"/>
          </p:cNvSpPr>
          <p:nvPr>
            <p:ph type="dt" sz="half" idx="10"/>
          </p:nvPr>
        </p:nvSpPr>
        <p:spPr/>
        <p:txBody>
          <a:bodyPr/>
          <a:lstStyle/>
          <a:p>
            <a:fld id="{7ED14B04-5545-472E-89D1-DD220AD19F12}" type="datetimeFigureOut">
              <a:rPr lang="pt-BR" smtClean="0"/>
              <a:t>08/07/2025</a:t>
            </a:fld>
            <a:endParaRPr lang="pt-BR"/>
          </a:p>
        </p:txBody>
      </p:sp>
      <p:sp>
        <p:nvSpPr>
          <p:cNvPr id="8" name="Espaço Reservado para Rodapé 7">
            <a:extLst>
              <a:ext uri="{FF2B5EF4-FFF2-40B4-BE49-F238E27FC236}">
                <a16:creationId xmlns:a16="http://schemas.microsoft.com/office/drawing/2014/main" id="{F576C0A1-F16F-6957-C3DA-05602B7C475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60F79011-423F-9D8E-74DE-5F4F36A06DFB}"/>
              </a:ext>
            </a:extLst>
          </p:cNvPr>
          <p:cNvSpPr>
            <a:spLocks noGrp="1"/>
          </p:cNvSpPr>
          <p:nvPr>
            <p:ph type="sldNum" sz="quarter" idx="12"/>
          </p:nvPr>
        </p:nvSpPr>
        <p:spPr/>
        <p:txBody>
          <a:bodyPr/>
          <a:lstStyle/>
          <a:p>
            <a:fld id="{6E4ED268-370F-4077-AB89-3DF9D4F0A04D}" type="slidenum">
              <a:rPr lang="pt-BR" smtClean="0"/>
              <a:t>‹nº›</a:t>
            </a:fld>
            <a:endParaRPr lang="pt-BR"/>
          </a:p>
        </p:txBody>
      </p:sp>
    </p:spTree>
    <p:extLst>
      <p:ext uri="{BB962C8B-B14F-4D97-AF65-F5344CB8AC3E}">
        <p14:creationId xmlns:p14="http://schemas.microsoft.com/office/powerpoint/2010/main" val="15869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465E05-C877-E4EF-D07A-F335AB0ED37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2B167DE-0C2D-2B9B-CE75-A0FC7D68AE07}"/>
              </a:ext>
            </a:extLst>
          </p:cNvPr>
          <p:cNvSpPr>
            <a:spLocks noGrp="1"/>
          </p:cNvSpPr>
          <p:nvPr>
            <p:ph type="dt" sz="half" idx="10"/>
          </p:nvPr>
        </p:nvSpPr>
        <p:spPr/>
        <p:txBody>
          <a:bodyPr/>
          <a:lstStyle/>
          <a:p>
            <a:fld id="{7ED14B04-5545-472E-89D1-DD220AD19F12}" type="datetimeFigureOut">
              <a:rPr lang="pt-BR" smtClean="0"/>
              <a:t>08/07/2025</a:t>
            </a:fld>
            <a:endParaRPr lang="pt-BR"/>
          </a:p>
        </p:txBody>
      </p:sp>
      <p:sp>
        <p:nvSpPr>
          <p:cNvPr id="4" name="Espaço Reservado para Rodapé 3">
            <a:extLst>
              <a:ext uri="{FF2B5EF4-FFF2-40B4-BE49-F238E27FC236}">
                <a16:creationId xmlns:a16="http://schemas.microsoft.com/office/drawing/2014/main" id="{40386DD8-B648-C299-EC94-B4F8686EF457}"/>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7D373BDE-9DDA-355C-7D01-B4546F24ECA3}"/>
              </a:ext>
            </a:extLst>
          </p:cNvPr>
          <p:cNvSpPr>
            <a:spLocks noGrp="1"/>
          </p:cNvSpPr>
          <p:nvPr>
            <p:ph type="sldNum" sz="quarter" idx="12"/>
          </p:nvPr>
        </p:nvSpPr>
        <p:spPr/>
        <p:txBody>
          <a:bodyPr/>
          <a:lstStyle/>
          <a:p>
            <a:fld id="{6E4ED268-370F-4077-AB89-3DF9D4F0A04D}" type="slidenum">
              <a:rPr lang="pt-BR" smtClean="0"/>
              <a:t>‹nº›</a:t>
            </a:fld>
            <a:endParaRPr lang="pt-BR"/>
          </a:p>
        </p:txBody>
      </p:sp>
    </p:spTree>
    <p:extLst>
      <p:ext uri="{BB962C8B-B14F-4D97-AF65-F5344CB8AC3E}">
        <p14:creationId xmlns:p14="http://schemas.microsoft.com/office/powerpoint/2010/main" val="309217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44F54C8-21E1-CBBA-C412-F59BCD7D61C3}"/>
              </a:ext>
            </a:extLst>
          </p:cNvPr>
          <p:cNvSpPr>
            <a:spLocks noGrp="1"/>
          </p:cNvSpPr>
          <p:nvPr>
            <p:ph type="dt" sz="half" idx="10"/>
          </p:nvPr>
        </p:nvSpPr>
        <p:spPr/>
        <p:txBody>
          <a:bodyPr/>
          <a:lstStyle/>
          <a:p>
            <a:fld id="{7ED14B04-5545-472E-89D1-DD220AD19F12}" type="datetimeFigureOut">
              <a:rPr lang="pt-BR" smtClean="0"/>
              <a:t>08/07/2025</a:t>
            </a:fld>
            <a:endParaRPr lang="pt-BR"/>
          </a:p>
        </p:txBody>
      </p:sp>
      <p:sp>
        <p:nvSpPr>
          <p:cNvPr id="3" name="Espaço Reservado para Rodapé 2">
            <a:extLst>
              <a:ext uri="{FF2B5EF4-FFF2-40B4-BE49-F238E27FC236}">
                <a16:creationId xmlns:a16="http://schemas.microsoft.com/office/drawing/2014/main" id="{88756086-11D6-3A86-1D79-75B8BF12B82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7C53AABE-84AE-B7CE-891E-D238F5EDC9E2}"/>
              </a:ext>
            </a:extLst>
          </p:cNvPr>
          <p:cNvSpPr>
            <a:spLocks noGrp="1"/>
          </p:cNvSpPr>
          <p:nvPr>
            <p:ph type="sldNum" sz="quarter" idx="12"/>
          </p:nvPr>
        </p:nvSpPr>
        <p:spPr/>
        <p:txBody>
          <a:bodyPr/>
          <a:lstStyle/>
          <a:p>
            <a:fld id="{6E4ED268-370F-4077-AB89-3DF9D4F0A04D}" type="slidenum">
              <a:rPr lang="pt-BR" smtClean="0"/>
              <a:t>‹nº›</a:t>
            </a:fld>
            <a:endParaRPr lang="pt-BR"/>
          </a:p>
        </p:txBody>
      </p:sp>
    </p:spTree>
    <p:extLst>
      <p:ext uri="{BB962C8B-B14F-4D97-AF65-F5344CB8AC3E}">
        <p14:creationId xmlns:p14="http://schemas.microsoft.com/office/powerpoint/2010/main" val="867899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DCE32B-E775-EE12-471E-5AA566EF650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34B521E-B9F5-B490-2575-B8109A306E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691A7E96-445C-72E3-8B24-03490F765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3F78CC1-7104-A2D3-67C7-A4F239FEAF08}"/>
              </a:ext>
            </a:extLst>
          </p:cNvPr>
          <p:cNvSpPr>
            <a:spLocks noGrp="1"/>
          </p:cNvSpPr>
          <p:nvPr>
            <p:ph type="dt" sz="half" idx="10"/>
          </p:nvPr>
        </p:nvSpPr>
        <p:spPr/>
        <p:txBody>
          <a:bodyPr/>
          <a:lstStyle/>
          <a:p>
            <a:fld id="{7ED14B04-5545-472E-89D1-DD220AD19F12}" type="datetimeFigureOut">
              <a:rPr lang="pt-BR" smtClean="0"/>
              <a:t>08/07/2025</a:t>
            </a:fld>
            <a:endParaRPr lang="pt-BR"/>
          </a:p>
        </p:txBody>
      </p:sp>
      <p:sp>
        <p:nvSpPr>
          <p:cNvPr id="6" name="Espaço Reservado para Rodapé 5">
            <a:extLst>
              <a:ext uri="{FF2B5EF4-FFF2-40B4-BE49-F238E27FC236}">
                <a16:creationId xmlns:a16="http://schemas.microsoft.com/office/drawing/2014/main" id="{6ABE8C8A-8299-147F-AEFD-9BE991BC747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6DFACF5-9924-1DE6-1AA8-CF1A2E792E30}"/>
              </a:ext>
            </a:extLst>
          </p:cNvPr>
          <p:cNvSpPr>
            <a:spLocks noGrp="1"/>
          </p:cNvSpPr>
          <p:nvPr>
            <p:ph type="sldNum" sz="quarter" idx="12"/>
          </p:nvPr>
        </p:nvSpPr>
        <p:spPr/>
        <p:txBody>
          <a:bodyPr/>
          <a:lstStyle/>
          <a:p>
            <a:fld id="{6E4ED268-370F-4077-AB89-3DF9D4F0A04D}" type="slidenum">
              <a:rPr lang="pt-BR" smtClean="0"/>
              <a:t>‹nº›</a:t>
            </a:fld>
            <a:endParaRPr lang="pt-BR"/>
          </a:p>
        </p:txBody>
      </p:sp>
    </p:spTree>
    <p:extLst>
      <p:ext uri="{BB962C8B-B14F-4D97-AF65-F5344CB8AC3E}">
        <p14:creationId xmlns:p14="http://schemas.microsoft.com/office/powerpoint/2010/main" val="3300365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C32B48-A512-EB7F-73E8-441F41BE002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F2A9E6FA-B039-2AC8-2296-5CCF075ED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72DAE489-71BE-DD2A-D083-21BEA6DD3E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1463E3B-D976-3560-6507-E961F167A35B}"/>
              </a:ext>
            </a:extLst>
          </p:cNvPr>
          <p:cNvSpPr>
            <a:spLocks noGrp="1"/>
          </p:cNvSpPr>
          <p:nvPr>
            <p:ph type="dt" sz="half" idx="10"/>
          </p:nvPr>
        </p:nvSpPr>
        <p:spPr/>
        <p:txBody>
          <a:bodyPr/>
          <a:lstStyle/>
          <a:p>
            <a:fld id="{7ED14B04-5545-472E-89D1-DD220AD19F12}" type="datetimeFigureOut">
              <a:rPr lang="pt-BR" smtClean="0"/>
              <a:t>08/07/2025</a:t>
            </a:fld>
            <a:endParaRPr lang="pt-BR"/>
          </a:p>
        </p:txBody>
      </p:sp>
      <p:sp>
        <p:nvSpPr>
          <p:cNvPr id="6" name="Espaço Reservado para Rodapé 5">
            <a:extLst>
              <a:ext uri="{FF2B5EF4-FFF2-40B4-BE49-F238E27FC236}">
                <a16:creationId xmlns:a16="http://schemas.microsoft.com/office/drawing/2014/main" id="{C7C06740-561A-96E3-D630-7702239C1C5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CF4053C-533F-DC26-0E79-3C168BD40B60}"/>
              </a:ext>
            </a:extLst>
          </p:cNvPr>
          <p:cNvSpPr>
            <a:spLocks noGrp="1"/>
          </p:cNvSpPr>
          <p:nvPr>
            <p:ph type="sldNum" sz="quarter" idx="12"/>
          </p:nvPr>
        </p:nvSpPr>
        <p:spPr/>
        <p:txBody>
          <a:bodyPr/>
          <a:lstStyle/>
          <a:p>
            <a:fld id="{6E4ED268-370F-4077-AB89-3DF9D4F0A04D}" type="slidenum">
              <a:rPr lang="pt-BR" smtClean="0"/>
              <a:t>‹nº›</a:t>
            </a:fld>
            <a:endParaRPr lang="pt-BR"/>
          </a:p>
        </p:txBody>
      </p:sp>
    </p:spTree>
    <p:extLst>
      <p:ext uri="{BB962C8B-B14F-4D97-AF65-F5344CB8AC3E}">
        <p14:creationId xmlns:p14="http://schemas.microsoft.com/office/powerpoint/2010/main" val="389771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9135B45-DF0A-4F20-BD0C-E5541010DB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BE1A5865-2632-E4FE-5880-578B0B5D88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280EC36-7A98-8E53-1DFC-93F261FE75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ED14B04-5545-472E-89D1-DD220AD19F12}" type="datetimeFigureOut">
              <a:rPr lang="pt-BR" smtClean="0"/>
              <a:t>08/07/2025</a:t>
            </a:fld>
            <a:endParaRPr lang="pt-BR"/>
          </a:p>
        </p:txBody>
      </p:sp>
      <p:sp>
        <p:nvSpPr>
          <p:cNvPr id="5" name="Espaço Reservado para Rodapé 4">
            <a:extLst>
              <a:ext uri="{FF2B5EF4-FFF2-40B4-BE49-F238E27FC236}">
                <a16:creationId xmlns:a16="http://schemas.microsoft.com/office/drawing/2014/main" id="{A1069E8C-9432-CA50-CDF0-941B2792EF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0F1CD534-E8DD-6EB1-8868-F260F563C6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4ED268-370F-4077-AB89-3DF9D4F0A04D}" type="slidenum">
              <a:rPr lang="pt-BR" smtClean="0"/>
              <a:t>‹nº›</a:t>
            </a:fld>
            <a:endParaRPr lang="pt-BR"/>
          </a:p>
        </p:txBody>
      </p:sp>
    </p:spTree>
    <p:extLst>
      <p:ext uri="{BB962C8B-B14F-4D97-AF65-F5344CB8AC3E}">
        <p14:creationId xmlns:p14="http://schemas.microsoft.com/office/powerpoint/2010/main" val="3136251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6" descr="Forma, Quadrado&#10;&#10;O conteúdo gerado por IA pode estar incorreto.">
            <a:extLst>
              <a:ext uri="{FF2B5EF4-FFF2-40B4-BE49-F238E27FC236}">
                <a16:creationId xmlns:a16="http://schemas.microsoft.com/office/drawing/2014/main" id="{8B02F26C-2C47-25EA-E474-77681B794978}"/>
              </a:ext>
            </a:extLst>
          </p:cNvPr>
          <p:cNvPicPr>
            <a:picLocks noChangeAspect="1"/>
          </p:cNvPicPr>
          <p:nvPr/>
        </p:nvPicPr>
        <p:blipFill>
          <a:blip r:embed="rId3">
            <a:extLst>
              <a:ext uri="{28A0092B-C50C-407E-A947-70E740481C1C}">
                <a14:useLocalDpi xmlns:a14="http://schemas.microsoft.com/office/drawing/2010/main" val="0"/>
              </a:ext>
            </a:extLst>
          </a:blip>
          <a:srcRect r="52941"/>
          <a:stretch>
            <a:fillRect/>
          </a:stretch>
        </p:blipFill>
        <p:spPr>
          <a:xfrm>
            <a:off x="6931152" y="0"/>
            <a:ext cx="5260848" cy="6858000"/>
          </a:xfrm>
          <a:prstGeom prst="rect">
            <a:avLst/>
          </a:prstGeom>
        </p:spPr>
      </p:pic>
      <p:pic>
        <p:nvPicPr>
          <p:cNvPr id="9" name="Imagem 8">
            <a:extLst>
              <a:ext uri="{FF2B5EF4-FFF2-40B4-BE49-F238E27FC236}">
                <a16:creationId xmlns:a16="http://schemas.microsoft.com/office/drawing/2014/main" id="{DE70EC03-33AB-B3A1-A899-27EB7761F8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56300"/>
            <a:ext cx="12192000" cy="901700"/>
          </a:xfrm>
          <a:prstGeom prst="rect">
            <a:avLst/>
          </a:prstGeom>
        </p:spPr>
      </p:pic>
      <p:pic>
        <p:nvPicPr>
          <p:cNvPr id="11" name="Imagem 10" descr="Uma imagem contendo Logotipo&#10;&#10;O conteúdo gerado por IA pode estar incorreto.">
            <a:extLst>
              <a:ext uri="{FF2B5EF4-FFF2-40B4-BE49-F238E27FC236}">
                <a16:creationId xmlns:a16="http://schemas.microsoft.com/office/drawing/2014/main" id="{EE6B45F5-AEF3-1C21-7506-C6BD8DFB8E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285" y="299804"/>
            <a:ext cx="2667244" cy="534225"/>
          </a:xfrm>
          <a:prstGeom prst="rect">
            <a:avLst/>
          </a:prstGeom>
        </p:spPr>
      </p:pic>
      <p:pic>
        <p:nvPicPr>
          <p:cNvPr id="13" name="Imagem 12" descr="Logotipo&#10;&#10;O conteúdo gerado por IA pode estar incorreto.">
            <a:extLst>
              <a:ext uri="{FF2B5EF4-FFF2-40B4-BE49-F238E27FC236}">
                <a16:creationId xmlns:a16="http://schemas.microsoft.com/office/drawing/2014/main" id="{55DF6719-BE7E-5F8A-81FE-E1ED6021F3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6576" y="209862"/>
            <a:ext cx="3026965" cy="802069"/>
          </a:xfrm>
          <a:prstGeom prst="rect">
            <a:avLst/>
          </a:prstGeom>
        </p:spPr>
      </p:pic>
      <p:sp>
        <p:nvSpPr>
          <p:cNvPr id="14" name="CaixaDeTexto 13">
            <a:extLst>
              <a:ext uri="{FF2B5EF4-FFF2-40B4-BE49-F238E27FC236}">
                <a16:creationId xmlns:a16="http://schemas.microsoft.com/office/drawing/2014/main" id="{942ABE7D-8435-724C-087D-59D1C46A1E36}"/>
              </a:ext>
            </a:extLst>
          </p:cNvPr>
          <p:cNvSpPr txBox="1"/>
          <p:nvPr/>
        </p:nvSpPr>
        <p:spPr>
          <a:xfrm>
            <a:off x="443575" y="1344459"/>
            <a:ext cx="7466173" cy="2862322"/>
          </a:xfrm>
          <a:prstGeom prst="rect">
            <a:avLst/>
          </a:prstGeom>
          <a:noFill/>
        </p:spPr>
        <p:txBody>
          <a:bodyPr wrap="square" rtlCol="0">
            <a:spAutoFit/>
          </a:bodyPr>
          <a:lstStyle/>
          <a:p>
            <a:r>
              <a:rPr lang="pt-BR" sz="6000" b="1" dirty="0">
                <a:solidFill>
                  <a:srgbClr val="354B2F"/>
                </a:solidFill>
                <a:latin typeface="+mj-lt"/>
              </a:rPr>
              <a:t>I Encontro dos Gestores das RedesFito</a:t>
            </a:r>
          </a:p>
        </p:txBody>
      </p:sp>
      <p:sp>
        <p:nvSpPr>
          <p:cNvPr id="15" name="CaixaDeTexto 14">
            <a:extLst>
              <a:ext uri="{FF2B5EF4-FFF2-40B4-BE49-F238E27FC236}">
                <a16:creationId xmlns:a16="http://schemas.microsoft.com/office/drawing/2014/main" id="{16898ABD-B7AE-1A64-DB6B-F024D93FC89B}"/>
              </a:ext>
            </a:extLst>
          </p:cNvPr>
          <p:cNvSpPr txBox="1"/>
          <p:nvPr/>
        </p:nvSpPr>
        <p:spPr>
          <a:xfrm>
            <a:off x="499122" y="4170771"/>
            <a:ext cx="5823679" cy="646331"/>
          </a:xfrm>
          <a:prstGeom prst="rect">
            <a:avLst/>
          </a:prstGeom>
          <a:noFill/>
        </p:spPr>
        <p:txBody>
          <a:bodyPr wrap="square" rtlCol="0">
            <a:spAutoFit/>
          </a:bodyPr>
          <a:lstStyle/>
          <a:p>
            <a:r>
              <a:rPr lang="pt-BR" sz="3600" b="1" dirty="0">
                <a:solidFill>
                  <a:srgbClr val="354B2F"/>
                </a:solidFill>
                <a:latin typeface="+mj-lt"/>
              </a:rPr>
              <a:t>aniversário de 18 anos</a:t>
            </a:r>
          </a:p>
        </p:txBody>
      </p:sp>
      <p:sp>
        <p:nvSpPr>
          <p:cNvPr id="3" name="CaixaDeTexto 2">
            <a:extLst>
              <a:ext uri="{FF2B5EF4-FFF2-40B4-BE49-F238E27FC236}">
                <a16:creationId xmlns:a16="http://schemas.microsoft.com/office/drawing/2014/main" id="{74E481F7-C93A-3D1B-3C21-D719048381A5}"/>
              </a:ext>
            </a:extLst>
          </p:cNvPr>
          <p:cNvSpPr txBox="1"/>
          <p:nvPr/>
        </p:nvSpPr>
        <p:spPr>
          <a:xfrm>
            <a:off x="8882740" y="3545061"/>
            <a:ext cx="3287488" cy="1323439"/>
          </a:xfrm>
          <a:prstGeom prst="rect">
            <a:avLst/>
          </a:prstGeom>
          <a:noFill/>
        </p:spPr>
        <p:txBody>
          <a:bodyPr wrap="square" rtlCol="0">
            <a:spAutoFit/>
          </a:bodyPr>
          <a:lstStyle/>
          <a:p>
            <a:pPr algn="ctr"/>
            <a:r>
              <a:rPr lang="pt-BR" sz="2000" dirty="0">
                <a:solidFill>
                  <a:schemeClr val="bg1"/>
                </a:solidFill>
              </a:rPr>
              <a:t>Glauco de Kruse Villas Bôas</a:t>
            </a:r>
          </a:p>
          <a:p>
            <a:pPr algn="ctr"/>
            <a:r>
              <a:rPr lang="pt-BR" sz="2000" dirty="0">
                <a:solidFill>
                  <a:schemeClr val="bg1"/>
                </a:solidFill>
              </a:rPr>
              <a:t>Coordenador do Centro de Inovação em Biodiversidade e Saúde</a:t>
            </a:r>
          </a:p>
        </p:txBody>
      </p:sp>
      <p:pic>
        <p:nvPicPr>
          <p:cNvPr id="5" name="Imagem 4">
            <a:extLst>
              <a:ext uri="{FF2B5EF4-FFF2-40B4-BE49-F238E27FC236}">
                <a16:creationId xmlns:a16="http://schemas.microsoft.com/office/drawing/2014/main" id="{B1C4101A-EC88-55DC-7957-9099F35189C0}"/>
              </a:ext>
            </a:extLst>
          </p:cNvPr>
          <p:cNvPicPr>
            <a:picLocks noChangeAspect="1"/>
          </p:cNvPicPr>
          <p:nvPr/>
        </p:nvPicPr>
        <p:blipFill>
          <a:blip r:embed="rId7"/>
          <a:stretch>
            <a:fillRect/>
          </a:stretch>
        </p:blipFill>
        <p:spPr>
          <a:xfrm>
            <a:off x="9263745" y="1046076"/>
            <a:ext cx="2351314" cy="2388835"/>
          </a:xfrm>
          <a:prstGeom prst="rect">
            <a:avLst/>
          </a:prstGeom>
        </p:spPr>
      </p:pic>
    </p:spTree>
    <p:extLst>
      <p:ext uri="{BB962C8B-B14F-4D97-AF65-F5344CB8AC3E}">
        <p14:creationId xmlns:p14="http://schemas.microsoft.com/office/powerpoint/2010/main" val="2126067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C699D84-DC26-166E-CD89-5D16E57A97CB}"/>
            </a:ext>
          </a:extLst>
        </p:cNvPr>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212DC0EB-2E94-AEE0-00D9-7908C010C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6" descr="Forma, Quadrado&#10;&#10;O conteúdo gerado por IA pode estar incorreto.">
            <a:extLst>
              <a:ext uri="{FF2B5EF4-FFF2-40B4-BE49-F238E27FC236}">
                <a16:creationId xmlns:a16="http://schemas.microsoft.com/office/drawing/2014/main" id="{D7DB510F-EB5A-36DB-6AAF-E6B4A32A67C0}"/>
              </a:ext>
            </a:extLst>
          </p:cNvPr>
          <p:cNvPicPr>
            <a:picLocks noChangeAspect="1"/>
          </p:cNvPicPr>
          <p:nvPr/>
        </p:nvPicPr>
        <p:blipFill>
          <a:blip r:embed="rId4">
            <a:extLst>
              <a:ext uri="{28A0092B-C50C-407E-A947-70E740481C1C}">
                <a14:useLocalDpi xmlns:a14="http://schemas.microsoft.com/office/drawing/2010/main" val="0"/>
              </a:ext>
            </a:extLst>
          </a:blip>
          <a:srcRect r="76470"/>
          <a:stretch>
            <a:fillRect/>
          </a:stretch>
        </p:blipFill>
        <p:spPr>
          <a:xfrm>
            <a:off x="9320246" y="0"/>
            <a:ext cx="2868706" cy="6858000"/>
          </a:xfrm>
          <a:prstGeom prst="rect">
            <a:avLst/>
          </a:prstGeom>
        </p:spPr>
      </p:pic>
      <p:grpSp>
        <p:nvGrpSpPr>
          <p:cNvPr id="3" name="Agrupar 2">
            <a:extLst>
              <a:ext uri="{FF2B5EF4-FFF2-40B4-BE49-F238E27FC236}">
                <a16:creationId xmlns:a16="http://schemas.microsoft.com/office/drawing/2014/main" id="{080D6AA6-6D8A-859B-759C-6BEC902A160E}"/>
              </a:ext>
            </a:extLst>
          </p:cNvPr>
          <p:cNvGrpSpPr>
            <a:grpSpLocks noChangeAspect="1"/>
          </p:cNvGrpSpPr>
          <p:nvPr/>
        </p:nvGrpSpPr>
        <p:grpSpPr>
          <a:xfrm>
            <a:off x="425371" y="112970"/>
            <a:ext cx="3794803" cy="515421"/>
            <a:chOff x="338285" y="209862"/>
            <a:chExt cx="5905256" cy="802069"/>
          </a:xfrm>
        </p:grpSpPr>
        <p:pic>
          <p:nvPicPr>
            <p:cNvPr id="11" name="Imagem 10" descr="Uma imagem contendo Logotipo&#10;&#10;O conteúdo gerado por IA pode estar incorreto.">
              <a:extLst>
                <a:ext uri="{FF2B5EF4-FFF2-40B4-BE49-F238E27FC236}">
                  <a16:creationId xmlns:a16="http://schemas.microsoft.com/office/drawing/2014/main" id="{52C52CBC-EFDD-ABB5-1544-C011050F42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285" y="299804"/>
              <a:ext cx="2667244" cy="534225"/>
            </a:xfrm>
            <a:prstGeom prst="rect">
              <a:avLst/>
            </a:prstGeom>
          </p:spPr>
        </p:pic>
        <p:pic>
          <p:nvPicPr>
            <p:cNvPr id="13" name="Imagem 12" descr="Logotipo&#10;&#10;O conteúdo gerado por IA pode estar incorreto.">
              <a:extLst>
                <a:ext uri="{FF2B5EF4-FFF2-40B4-BE49-F238E27FC236}">
                  <a16:creationId xmlns:a16="http://schemas.microsoft.com/office/drawing/2014/main" id="{75094521-6C7F-69D6-B780-CAB8C9AA1B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6576" y="209862"/>
              <a:ext cx="3026965" cy="802069"/>
            </a:xfrm>
            <a:prstGeom prst="rect">
              <a:avLst/>
            </a:prstGeom>
          </p:spPr>
        </p:pic>
      </p:grpSp>
      <p:sp>
        <p:nvSpPr>
          <p:cNvPr id="14" name="CaixaDeTexto 13">
            <a:extLst>
              <a:ext uri="{FF2B5EF4-FFF2-40B4-BE49-F238E27FC236}">
                <a16:creationId xmlns:a16="http://schemas.microsoft.com/office/drawing/2014/main" id="{9D4498B8-671E-F3C4-02B8-0F96F2EB6BC8}"/>
              </a:ext>
            </a:extLst>
          </p:cNvPr>
          <p:cNvSpPr txBox="1"/>
          <p:nvPr/>
        </p:nvSpPr>
        <p:spPr>
          <a:xfrm>
            <a:off x="425371" y="674149"/>
            <a:ext cx="8043715" cy="646331"/>
          </a:xfrm>
          <a:prstGeom prst="rect">
            <a:avLst/>
          </a:prstGeom>
          <a:noFill/>
        </p:spPr>
        <p:txBody>
          <a:bodyPr wrap="square" rtlCol="0">
            <a:spAutoFit/>
          </a:bodyPr>
          <a:lstStyle/>
          <a:p>
            <a:pPr algn="ctr"/>
            <a:r>
              <a:rPr lang="pt-BR" sz="3600" b="1" dirty="0">
                <a:solidFill>
                  <a:srgbClr val="354B2F"/>
                </a:solidFill>
                <a:latin typeface="+mj-lt"/>
              </a:rPr>
              <a:t>Canal das RedesFito no YouTube</a:t>
            </a:r>
          </a:p>
        </p:txBody>
      </p:sp>
      <p:sp>
        <p:nvSpPr>
          <p:cNvPr id="2" name="CaixaDeTexto 1">
            <a:extLst>
              <a:ext uri="{FF2B5EF4-FFF2-40B4-BE49-F238E27FC236}">
                <a16:creationId xmlns:a16="http://schemas.microsoft.com/office/drawing/2014/main" id="{2CAE5F93-5674-9BB7-2D88-6814A2657345}"/>
              </a:ext>
            </a:extLst>
          </p:cNvPr>
          <p:cNvSpPr txBox="1"/>
          <p:nvPr/>
        </p:nvSpPr>
        <p:spPr>
          <a:xfrm>
            <a:off x="327399" y="1225689"/>
            <a:ext cx="8239658" cy="5632311"/>
          </a:xfrm>
          <a:prstGeom prst="rect">
            <a:avLst/>
          </a:prstGeom>
          <a:noFill/>
        </p:spPr>
        <p:txBody>
          <a:bodyPr wrap="square" rtlCol="0">
            <a:spAutoFit/>
          </a:bodyPr>
          <a:lstStyle/>
          <a:p>
            <a:pPr algn="just"/>
            <a:r>
              <a:rPr lang="pt-BR" sz="2000" dirty="0"/>
              <a:t>Este canal representa um novo caminho para a difusão de conceitos, debates e opiniões relacionados a inovação em medicamentos da biodiversidade. O programa RedesFito Convida já gravou 18  episódios abordando os temas: </a:t>
            </a:r>
          </a:p>
          <a:p>
            <a:pPr algn="just"/>
            <a:endParaRPr lang="pt-BR" sz="2000" dirty="0"/>
          </a:p>
          <a:p>
            <a:pPr algn="just"/>
            <a:r>
              <a:rPr lang="pt-BR" sz="2000" dirty="0"/>
              <a:t>Farmácias vivas experiências de sucesso; Conhecimento tradicional frente a COVID-19; Saúde e Agroecologia; Principais ações para a inovação e biodiversidade em 2021; Bioprospecção; Panorama da formação em fitoterapia no Brasil; Sociedade Brasileira de Plantas Medicinais; Fitoprodutos da sociobiodiversidade do Amazonas; Panorama da fitoterapia em Minas Gerais; Propriedade intelectual na inovação em medicamentos da biodiversidade; A importância dos Herbários na conservação da biodiversidade e Inovação; Cannabis inovação e saúde; Lançamento da plataforma InovafitoBrasil; Papel da Embrapa na inovação em fitomedicamentos no Brasi; Banco de dados online de plantas medicinais; Projeto Farmacopeia Mari'ká; Plantas do cerrado: Fitoprodutos e fitoterápicos; Fitoterapia- da tradição, do popular e do SUS. </a:t>
            </a:r>
            <a:endParaRPr lang="pt-BR" sz="2000" dirty="0">
              <a:solidFill>
                <a:schemeClr val="bg1"/>
              </a:solidFill>
            </a:endParaRPr>
          </a:p>
        </p:txBody>
      </p:sp>
      <p:pic>
        <p:nvPicPr>
          <p:cNvPr id="8" name="Imagem 7" descr="Interface gráfica do usuário&#10;&#10;O conteúdo gerado por IA pode estar incorreto.">
            <a:extLst>
              <a:ext uri="{FF2B5EF4-FFF2-40B4-BE49-F238E27FC236}">
                <a16:creationId xmlns:a16="http://schemas.microsoft.com/office/drawing/2014/main" id="{989103A7-8CB2-D75D-EF68-637F18A2F0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94456" y="2307771"/>
            <a:ext cx="3077568" cy="3077568"/>
          </a:xfrm>
          <a:prstGeom prst="rect">
            <a:avLst/>
          </a:prstGeom>
        </p:spPr>
      </p:pic>
    </p:spTree>
    <p:extLst>
      <p:ext uri="{BB962C8B-B14F-4D97-AF65-F5344CB8AC3E}">
        <p14:creationId xmlns:p14="http://schemas.microsoft.com/office/powerpoint/2010/main" val="3709476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C224BA3-A10A-1278-67C6-2CA64513F3F9}"/>
            </a:ext>
          </a:extLst>
        </p:cNvPr>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C1EC46BA-10C0-B029-4999-ADDA1E828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6" descr="Forma, Quadrado&#10;&#10;O conteúdo gerado por IA pode estar incorreto.">
            <a:extLst>
              <a:ext uri="{FF2B5EF4-FFF2-40B4-BE49-F238E27FC236}">
                <a16:creationId xmlns:a16="http://schemas.microsoft.com/office/drawing/2014/main" id="{0F8E8A15-0497-D971-A9A3-E75F72EDDF9A}"/>
              </a:ext>
            </a:extLst>
          </p:cNvPr>
          <p:cNvPicPr>
            <a:picLocks noChangeAspect="1"/>
          </p:cNvPicPr>
          <p:nvPr/>
        </p:nvPicPr>
        <p:blipFill>
          <a:blip r:embed="rId3">
            <a:extLst>
              <a:ext uri="{28A0092B-C50C-407E-A947-70E740481C1C}">
                <a14:useLocalDpi xmlns:a14="http://schemas.microsoft.com/office/drawing/2010/main" val="0"/>
              </a:ext>
            </a:extLst>
          </a:blip>
          <a:srcRect r="76470"/>
          <a:stretch>
            <a:fillRect/>
          </a:stretch>
        </p:blipFill>
        <p:spPr>
          <a:xfrm>
            <a:off x="9320246" y="0"/>
            <a:ext cx="2868706" cy="6858000"/>
          </a:xfrm>
          <a:prstGeom prst="rect">
            <a:avLst/>
          </a:prstGeom>
        </p:spPr>
      </p:pic>
      <p:grpSp>
        <p:nvGrpSpPr>
          <p:cNvPr id="3" name="Agrupar 2">
            <a:extLst>
              <a:ext uri="{FF2B5EF4-FFF2-40B4-BE49-F238E27FC236}">
                <a16:creationId xmlns:a16="http://schemas.microsoft.com/office/drawing/2014/main" id="{FADA4638-27C1-5A6E-C4A6-4F618E2B7B07}"/>
              </a:ext>
            </a:extLst>
          </p:cNvPr>
          <p:cNvGrpSpPr>
            <a:grpSpLocks noChangeAspect="1"/>
          </p:cNvGrpSpPr>
          <p:nvPr/>
        </p:nvGrpSpPr>
        <p:grpSpPr>
          <a:xfrm>
            <a:off x="338285" y="209862"/>
            <a:ext cx="3794803" cy="515421"/>
            <a:chOff x="338285" y="209862"/>
            <a:chExt cx="5905256" cy="802069"/>
          </a:xfrm>
        </p:grpSpPr>
        <p:pic>
          <p:nvPicPr>
            <p:cNvPr id="11" name="Imagem 10" descr="Uma imagem contendo Logotipo&#10;&#10;O conteúdo gerado por IA pode estar incorreto.">
              <a:extLst>
                <a:ext uri="{FF2B5EF4-FFF2-40B4-BE49-F238E27FC236}">
                  <a16:creationId xmlns:a16="http://schemas.microsoft.com/office/drawing/2014/main" id="{016E428D-7F7C-3600-1BF6-564802AF9C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285" y="299804"/>
              <a:ext cx="2667244" cy="534225"/>
            </a:xfrm>
            <a:prstGeom prst="rect">
              <a:avLst/>
            </a:prstGeom>
          </p:spPr>
        </p:pic>
        <p:pic>
          <p:nvPicPr>
            <p:cNvPr id="13" name="Imagem 12" descr="Logotipo&#10;&#10;O conteúdo gerado por IA pode estar incorreto.">
              <a:extLst>
                <a:ext uri="{FF2B5EF4-FFF2-40B4-BE49-F238E27FC236}">
                  <a16:creationId xmlns:a16="http://schemas.microsoft.com/office/drawing/2014/main" id="{3D50E0CA-9DC2-BBE3-ABAD-A681484BE3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6576" y="209862"/>
              <a:ext cx="3026965" cy="802069"/>
            </a:xfrm>
            <a:prstGeom prst="rect">
              <a:avLst/>
            </a:prstGeom>
          </p:spPr>
        </p:pic>
      </p:grpSp>
      <p:sp>
        <p:nvSpPr>
          <p:cNvPr id="14" name="CaixaDeTexto 13">
            <a:extLst>
              <a:ext uri="{FF2B5EF4-FFF2-40B4-BE49-F238E27FC236}">
                <a16:creationId xmlns:a16="http://schemas.microsoft.com/office/drawing/2014/main" id="{2552184E-0778-83FA-D9AD-49C730842A81}"/>
              </a:ext>
            </a:extLst>
          </p:cNvPr>
          <p:cNvSpPr txBox="1"/>
          <p:nvPr/>
        </p:nvSpPr>
        <p:spPr>
          <a:xfrm>
            <a:off x="1091397" y="971298"/>
            <a:ext cx="7747880" cy="584775"/>
          </a:xfrm>
          <a:prstGeom prst="rect">
            <a:avLst/>
          </a:prstGeom>
          <a:noFill/>
        </p:spPr>
        <p:txBody>
          <a:bodyPr wrap="square" rtlCol="0">
            <a:spAutoFit/>
          </a:bodyPr>
          <a:lstStyle/>
          <a:p>
            <a:pPr algn="ctr"/>
            <a:r>
              <a:rPr lang="pt-BR" sz="3200" b="1" dirty="0">
                <a:solidFill>
                  <a:srgbClr val="354B2F"/>
                </a:solidFill>
                <a:latin typeface="+mj-lt"/>
              </a:rPr>
              <a:t>Cenários políticos  e nova estrutura</a:t>
            </a:r>
          </a:p>
        </p:txBody>
      </p:sp>
      <p:sp>
        <p:nvSpPr>
          <p:cNvPr id="2" name="CaixaDeTexto 1">
            <a:extLst>
              <a:ext uri="{FF2B5EF4-FFF2-40B4-BE49-F238E27FC236}">
                <a16:creationId xmlns:a16="http://schemas.microsoft.com/office/drawing/2014/main" id="{41F7BDB9-229F-FDBE-30FE-7F7FA99AFE50}"/>
              </a:ext>
            </a:extLst>
          </p:cNvPr>
          <p:cNvSpPr txBox="1"/>
          <p:nvPr/>
        </p:nvSpPr>
        <p:spPr>
          <a:xfrm>
            <a:off x="610428" y="1687766"/>
            <a:ext cx="8812956" cy="4832092"/>
          </a:xfrm>
          <a:prstGeom prst="rect">
            <a:avLst/>
          </a:prstGeom>
          <a:noFill/>
        </p:spPr>
        <p:txBody>
          <a:bodyPr wrap="square" rtlCol="0">
            <a:spAutoFit/>
          </a:bodyPr>
          <a:lstStyle/>
          <a:p>
            <a:pPr algn="just"/>
            <a:r>
              <a:rPr lang="pt-BR" sz="2200" dirty="0"/>
              <a:t>Ao longo destes 18 anos as RedesFito se adaptaram aos diversos cenários políticos superando  aqueles  adversos, de poucos recursos, e até mesmo de negação da ciência e tecnologia, da inovação e da biodiversidade. Através da utilização dos caminhos oferecidos pelas tecnologias de comunicação, nosso trabalho assumiu novos formatos, migrando de uma estrutura rígida, acadêmica e vertical, para uma  estrutura horizontal de rede, onde seus núcleos passaram a ter o protagonismo a representação real das RedesFito nos locais e territórios,  facilitando o compartilhamento de informações e a gestão de recursos. </a:t>
            </a:r>
          </a:p>
          <a:p>
            <a:pPr algn="just"/>
            <a:r>
              <a:rPr lang="pt-BR" sz="2200" dirty="0"/>
              <a:t>As RedesFito contam atualmente com cerca de 5.800 pessoas cadastradas, das quais cerca de 400 atuam em ações voluntárias locais, compondo os AEPLs, elaborando e executando projetos estruturantes da inovação em medicamentos da biodiversidade. </a:t>
            </a:r>
            <a:endParaRPr lang="pt-BR" sz="2200" dirty="0">
              <a:solidFill>
                <a:schemeClr val="bg1"/>
              </a:solidFill>
            </a:endParaRPr>
          </a:p>
        </p:txBody>
      </p:sp>
    </p:spTree>
    <p:extLst>
      <p:ext uri="{BB962C8B-B14F-4D97-AF65-F5344CB8AC3E}">
        <p14:creationId xmlns:p14="http://schemas.microsoft.com/office/powerpoint/2010/main" val="1189829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9B35F80-6046-36F6-8444-565886C1317B}"/>
            </a:ext>
          </a:extLst>
        </p:cNvPr>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01A88377-0026-239F-EDD3-647D05E397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6" descr="Forma, Quadrado&#10;&#10;O conteúdo gerado por IA pode estar incorreto.">
            <a:extLst>
              <a:ext uri="{FF2B5EF4-FFF2-40B4-BE49-F238E27FC236}">
                <a16:creationId xmlns:a16="http://schemas.microsoft.com/office/drawing/2014/main" id="{57660669-7F3E-3303-5358-42FE176F77B0}"/>
              </a:ext>
            </a:extLst>
          </p:cNvPr>
          <p:cNvPicPr>
            <a:picLocks noChangeAspect="1"/>
          </p:cNvPicPr>
          <p:nvPr/>
        </p:nvPicPr>
        <p:blipFill>
          <a:blip r:embed="rId3">
            <a:extLst>
              <a:ext uri="{28A0092B-C50C-407E-A947-70E740481C1C}">
                <a14:useLocalDpi xmlns:a14="http://schemas.microsoft.com/office/drawing/2010/main" val="0"/>
              </a:ext>
            </a:extLst>
          </a:blip>
          <a:srcRect r="76470"/>
          <a:stretch>
            <a:fillRect/>
          </a:stretch>
        </p:blipFill>
        <p:spPr>
          <a:xfrm>
            <a:off x="9320246" y="0"/>
            <a:ext cx="2868706" cy="6858000"/>
          </a:xfrm>
          <a:prstGeom prst="rect">
            <a:avLst/>
          </a:prstGeom>
        </p:spPr>
      </p:pic>
      <p:grpSp>
        <p:nvGrpSpPr>
          <p:cNvPr id="3" name="Agrupar 2">
            <a:extLst>
              <a:ext uri="{FF2B5EF4-FFF2-40B4-BE49-F238E27FC236}">
                <a16:creationId xmlns:a16="http://schemas.microsoft.com/office/drawing/2014/main" id="{D22F2774-F0CF-60C8-A4D1-23E6A0BB40B7}"/>
              </a:ext>
            </a:extLst>
          </p:cNvPr>
          <p:cNvGrpSpPr>
            <a:grpSpLocks noChangeAspect="1"/>
          </p:cNvGrpSpPr>
          <p:nvPr/>
        </p:nvGrpSpPr>
        <p:grpSpPr>
          <a:xfrm>
            <a:off x="338285" y="209862"/>
            <a:ext cx="3794803" cy="515421"/>
            <a:chOff x="338285" y="209862"/>
            <a:chExt cx="5905256" cy="802069"/>
          </a:xfrm>
        </p:grpSpPr>
        <p:pic>
          <p:nvPicPr>
            <p:cNvPr id="11" name="Imagem 10" descr="Uma imagem contendo Logotipo&#10;&#10;O conteúdo gerado por IA pode estar incorreto.">
              <a:extLst>
                <a:ext uri="{FF2B5EF4-FFF2-40B4-BE49-F238E27FC236}">
                  <a16:creationId xmlns:a16="http://schemas.microsoft.com/office/drawing/2014/main" id="{B34F7495-9210-470E-C529-8E2C9D84A4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285" y="299804"/>
              <a:ext cx="2667244" cy="534225"/>
            </a:xfrm>
            <a:prstGeom prst="rect">
              <a:avLst/>
            </a:prstGeom>
          </p:spPr>
        </p:pic>
        <p:pic>
          <p:nvPicPr>
            <p:cNvPr id="13" name="Imagem 12" descr="Logotipo&#10;&#10;O conteúdo gerado por IA pode estar incorreto.">
              <a:extLst>
                <a:ext uri="{FF2B5EF4-FFF2-40B4-BE49-F238E27FC236}">
                  <a16:creationId xmlns:a16="http://schemas.microsoft.com/office/drawing/2014/main" id="{94983F80-8C1F-7EE2-27BA-9AB4A58FE5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6576" y="209862"/>
              <a:ext cx="3026965" cy="802069"/>
            </a:xfrm>
            <a:prstGeom prst="rect">
              <a:avLst/>
            </a:prstGeom>
          </p:spPr>
        </p:pic>
      </p:grpSp>
      <p:sp>
        <p:nvSpPr>
          <p:cNvPr id="14" name="CaixaDeTexto 13">
            <a:extLst>
              <a:ext uri="{FF2B5EF4-FFF2-40B4-BE49-F238E27FC236}">
                <a16:creationId xmlns:a16="http://schemas.microsoft.com/office/drawing/2014/main" id="{75FDCB93-E248-C2BC-9D4A-795C2718A5E3}"/>
              </a:ext>
            </a:extLst>
          </p:cNvPr>
          <p:cNvSpPr txBox="1"/>
          <p:nvPr/>
        </p:nvSpPr>
        <p:spPr>
          <a:xfrm>
            <a:off x="564267" y="1223750"/>
            <a:ext cx="9099629" cy="584775"/>
          </a:xfrm>
          <a:prstGeom prst="rect">
            <a:avLst/>
          </a:prstGeom>
          <a:noFill/>
        </p:spPr>
        <p:txBody>
          <a:bodyPr wrap="square" rtlCol="0">
            <a:spAutoFit/>
          </a:bodyPr>
          <a:lstStyle/>
          <a:p>
            <a:r>
              <a:rPr lang="pt-BR" sz="3200" b="1" dirty="0">
                <a:solidFill>
                  <a:srgbClr val="354B2F"/>
                </a:solidFill>
                <a:latin typeface="+mj-lt"/>
              </a:rPr>
              <a:t>I Encontro de Gestores dos Núcleos das RedesFito</a:t>
            </a:r>
          </a:p>
        </p:txBody>
      </p:sp>
      <p:sp>
        <p:nvSpPr>
          <p:cNvPr id="5" name="CaixaDeTexto 4">
            <a:extLst>
              <a:ext uri="{FF2B5EF4-FFF2-40B4-BE49-F238E27FC236}">
                <a16:creationId xmlns:a16="http://schemas.microsoft.com/office/drawing/2014/main" id="{323D07A9-236D-C60F-3B49-D6014B1E52E5}"/>
              </a:ext>
            </a:extLst>
          </p:cNvPr>
          <p:cNvSpPr txBox="1"/>
          <p:nvPr/>
        </p:nvSpPr>
        <p:spPr>
          <a:xfrm>
            <a:off x="354822" y="1922847"/>
            <a:ext cx="9518520" cy="3785652"/>
          </a:xfrm>
          <a:prstGeom prst="rect">
            <a:avLst/>
          </a:prstGeom>
          <a:noFill/>
        </p:spPr>
        <p:txBody>
          <a:bodyPr wrap="square" rtlCol="0">
            <a:spAutoFit/>
          </a:bodyPr>
          <a:lstStyle>
            <a:defPPr>
              <a:defRPr lang="pt-BR"/>
            </a:defPPr>
            <a:lvl1pPr algn="just">
              <a:defRPr sz="2200"/>
            </a:lvl1pPr>
          </a:lstStyle>
          <a:p>
            <a:r>
              <a:rPr lang="pt-BR" sz="2400" dirty="0"/>
              <a:t>Este Encontro marca um momento de fortalecimento a Rede porque é um espaço  participativo, de articulação e troca de experiências  neste novo cenário político,  frente aos novos desafios da inovação em medicamentos da biodiversidade. </a:t>
            </a:r>
          </a:p>
          <a:p>
            <a:r>
              <a:rPr lang="pt-BR" sz="2400" dirty="0"/>
              <a:t>As RedesFito, compõem o Centro de Inovação em Biodiversidade e Saúde de Farmanguinhos – Fiocruz e têm se consolidado como uma plataforma colaborativa de articulação entre comunidades tradicionais, universidades, instituições públicas e gestores, promovendo o uso sustentável da biodiversidade em benefício da saúde coletiva. </a:t>
            </a:r>
          </a:p>
        </p:txBody>
      </p:sp>
    </p:spTree>
    <p:extLst>
      <p:ext uri="{BB962C8B-B14F-4D97-AF65-F5344CB8AC3E}">
        <p14:creationId xmlns:p14="http://schemas.microsoft.com/office/powerpoint/2010/main" val="77338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1C919AD-B252-8DF9-A3BA-5A314D10AB26}"/>
            </a:ext>
          </a:extLst>
        </p:cNvPr>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4DECFB66-9DEA-F183-087D-4BCEF4A42F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6" descr="Forma, Quadrado&#10;&#10;O conteúdo gerado por IA pode estar incorreto.">
            <a:extLst>
              <a:ext uri="{FF2B5EF4-FFF2-40B4-BE49-F238E27FC236}">
                <a16:creationId xmlns:a16="http://schemas.microsoft.com/office/drawing/2014/main" id="{2E547001-F061-85B0-12DC-172801C049EF}"/>
              </a:ext>
            </a:extLst>
          </p:cNvPr>
          <p:cNvPicPr>
            <a:picLocks noChangeAspect="1"/>
          </p:cNvPicPr>
          <p:nvPr/>
        </p:nvPicPr>
        <p:blipFill>
          <a:blip r:embed="rId3">
            <a:extLst>
              <a:ext uri="{28A0092B-C50C-407E-A947-70E740481C1C}">
                <a14:useLocalDpi xmlns:a14="http://schemas.microsoft.com/office/drawing/2010/main" val="0"/>
              </a:ext>
            </a:extLst>
          </a:blip>
          <a:srcRect r="76470"/>
          <a:stretch>
            <a:fillRect/>
          </a:stretch>
        </p:blipFill>
        <p:spPr>
          <a:xfrm>
            <a:off x="9320246" y="0"/>
            <a:ext cx="2868706" cy="6858000"/>
          </a:xfrm>
          <a:prstGeom prst="rect">
            <a:avLst/>
          </a:prstGeom>
        </p:spPr>
      </p:pic>
      <p:grpSp>
        <p:nvGrpSpPr>
          <p:cNvPr id="3" name="Agrupar 2">
            <a:extLst>
              <a:ext uri="{FF2B5EF4-FFF2-40B4-BE49-F238E27FC236}">
                <a16:creationId xmlns:a16="http://schemas.microsoft.com/office/drawing/2014/main" id="{BDCF5E80-05A8-7E73-BAC9-34571B9F51B0}"/>
              </a:ext>
            </a:extLst>
          </p:cNvPr>
          <p:cNvGrpSpPr>
            <a:grpSpLocks noChangeAspect="1"/>
          </p:cNvGrpSpPr>
          <p:nvPr/>
        </p:nvGrpSpPr>
        <p:grpSpPr>
          <a:xfrm>
            <a:off x="338285" y="209862"/>
            <a:ext cx="3794803" cy="515421"/>
            <a:chOff x="338285" y="209862"/>
            <a:chExt cx="5905256" cy="802069"/>
          </a:xfrm>
        </p:grpSpPr>
        <p:pic>
          <p:nvPicPr>
            <p:cNvPr id="11" name="Imagem 10" descr="Uma imagem contendo Logotipo&#10;&#10;O conteúdo gerado por IA pode estar incorreto.">
              <a:extLst>
                <a:ext uri="{FF2B5EF4-FFF2-40B4-BE49-F238E27FC236}">
                  <a16:creationId xmlns:a16="http://schemas.microsoft.com/office/drawing/2014/main" id="{31F75444-A287-5820-A208-6CB1DEC4B7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285" y="299804"/>
              <a:ext cx="2667244" cy="534225"/>
            </a:xfrm>
            <a:prstGeom prst="rect">
              <a:avLst/>
            </a:prstGeom>
          </p:spPr>
        </p:pic>
        <p:pic>
          <p:nvPicPr>
            <p:cNvPr id="13" name="Imagem 12" descr="Logotipo&#10;&#10;O conteúdo gerado por IA pode estar incorreto.">
              <a:extLst>
                <a:ext uri="{FF2B5EF4-FFF2-40B4-BE49-F238E27FC236}">
                  <a16:creationId xmlns:a16="http://schemas.microsoft.com/office/drawing/2014/main" id="{ED211426-472E-5BBC-0CA0-FD1640005C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6576" y="209862"/>
              <a:ext cx="3026965" cy="802069"/>
            </a:xfrm>
            <a:prstGeom prst="rect">
              <a:avLst/>
            </a:prstGeom>
          </p:spPr>
        </p:pic>
      </p:grpSp>
      <p:sp>
        <p:nvSpPr>
          <p:cNvPr id="14" name="CaixaDeTexto 13">
            <a:extLst>
              <a:ext uri="{FF2B5EF4-FFF2-40B4-BE49-F238E27FC236}">
                <a16:creationId xmlns:a16="http://schemas.microsoft.com/office/drawing/2014/main" id="{3BE076DB-EE6C-C2DF-B3EE-578313D78A15}"/>
              </a:ext>
            </a:extLst>
          </p:cNvPr>
          <p:cNvSpPr txBox="1"/>
          <p:nvPr/>
        </p:nvSpPr>
        <p:spPr>
          <a:xfrm>
            <a:off x="622107" y="857749"/>
            <a:ext cx="8698139" cy="646331"/>
          </a:xfrm>
          <a:prstGeom prst="rect">
            <a:avLst/>
          </a:prstGeom>
          <a:noFill/>
        </p:spPr>
        <p:txBody>
          <a:bodyPr wrap="square" rtlCol="0">
            <a:spAutoFit/>
          </a:bodyPr>
          <a:lstStyle/>
          <a:p>
            <a:pPr algn="ctr"/>
            <a:r>
              <a:rPr lang="pt-BR" sz="3600" b="1" dirty="0">
                <a:solidFill>
                  <a:srgbClr val="354B2F"/>
                </a:solidFill>
                <a:latin typeface="+mj-lt"/>
              </a:rPr>
              <a:t>Organização e articulação</a:t>
            </a:r>
          </a:p>
        </p:txBody>
      </p:sp>
      <p:sp>
        <p:nvSpPr>
          <p:cNvPr id="5" name="CaixaDeTexto 4">
            <a:extLst>
              <a:ext uri="{FF2B5EF4-FFF2-40B4-BE49-F238E27FC236}">
                <a16:creationId xmlns:a16="http://schemas.microsoft.com/office/drawing/2014/main" id="{B1012F34-C9C9-8174-EC7C-76EDF6D296D3}"/>
              </a:ext>
            </a:extLst>
          </p:cNvPr>
          <p:cNvSpPr txBox="1"/>
          <p:nvPr/>
        </p:nvSpPr>
        <p:spPr>
          <a:xfrm>
            <a:off x="288325" y="1926333"/>
            <a:ext cx="6492644" cy="4401205"/>
          </a:xfrm>
          <a:prstGeom prst="rect">
            <a:avLst/>
          </a:prstGeom>
          <a:noFill/>
        </p:spPr>
        <p:txBody>
          <a:bodyPr wrap="square" rtlCol="0">
            <a:spAutoFit/>
          </a:bodyPr>
          <a:lstStyle>
            <a:defPPr>
              <a:defRPr lang="pt-BR"/>
            </a:defPPr>
            <a:lvl1pPr algn="just">
              <a:defRPr sz="2400"/>
            </a:lvl1pPr>
          </a:lstStyle>
          <a:p>
            <a:r>
              <a:rPr lang="pt-BR" sz="2000" dirty="0"/>
              <a:t>Este encontro constitui um importante momento de organização e articulação interna das RedesFito, que visa direcionar suas ações, estimulado pela sinergia, cooperação e  protagonismo dos núcleos territoriais frente aos desafios impostos pelas crises locais regionais e globais. </a:t>
            </a:r>
          </a:p>
          <a:p>
            <a:r>
              <a:rPr lang="pt-BR" sz="2000" dirty="0"/>
              <a:t>Sua relevância  se encontra na construção participativa de uma visão de inovação, que valoriza os saberes tradicionais e os recursos da biodiversidade, articulando-os com a ciência, tecnologia e políticas públicas tais como a   Bioeconomia e Complexo Econômico Industrial da Saúde. </a:t>
            </a:r>
          </a:p>
          <a:p>
            <a:r>
              <a:rPr lang="pt-BR" sz="2000" dirty="0"/>
              <a:t>Uma boa maneira de celebrar o aniversário de 18 anos das RedesFito </a:t>
            </a:r>
          </a:p>
        </p:txBody>
      </p:sp>
      <p:grpSp>
        <p:nvGrpSpPr>
          <p:cNvPr id="2" name="Agrupar 1">
            <a:extLst>
              <a:ext uri="{FF2B5EF4-FFF2-40B4-BE49-F238E27FC236}">
                <a16:creationId xmlns:a16="http://schemas.microsoft.com/office/drawing/2014/main" id="{EED2DDAF-8CF1-8870-840F-29C1DFBBB663}"/>
              </a:ext>
            </a:extLst>
          </p:cNvPr>
          <p:cNvGrpSpPr/>
          <p:nvPr/>
        </p:nvGrpSpPr>
        <p:grpSpPr>
          <a:xfrm>
            <a:off x="7206343" y="2046144"/>
            <a:ext cx="4838015" cy="3701360"/>
            <a:chOff x="1867238" y="2238168"/>
            <a:chExt cx="7698521" cy="4351338"/>
          </a:xfrm>
        </p:grpSpPr>
        <p:pic>
          <p:nvPicPr>
            <p:cNvPr id="4" name="Espaço Reservado para Conteúdo 4" descr="Interface gráfica do usuário, Diagrama&#10;&#10;O conteúdo gerado por IA pode estar incorreto.">
              <a:extLst>
                <a:ext uri="{FF2B5EF4-FFF2-40B4-BE49-F238E27FC236}">
                  <a16:creationId xmlns:a16="http://schemas.microsoft.com/office/drawing/2014/main" id="{ADDF97F3-B2C4-7DB9-FC75-2514C0421D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7238" y="2238168"/>
              <a:ext cx="7698521" cy="4351338"/>
            </a:xfrm>
            <a:prstGeom prst="rect">
              <a:avLst/>
            </a:prstGeom>
          </p:spPr>
        </p:pic>
        <p:sp>
          <p:nvSpPr>
            <p:cNvPr id="6" name="CaixaDeTexto 5">
              <a:extLst>
                <a:ext uri="{FF2B5EF4-FFF2-40B4-BE49-F238E27FC236}">
                  <a16:creationId xmlns:a16="http://schemas.microsoft.com/office/drawing/2014/main" id="{9020533C-8FD4-E81E-173E-32E117AE6D41}"/>
                </a:ext>
              </a:extLst>
            </p:cNvPr>
            <p:cNvSpPr txBox="1"/>
            <p:nvPr/>
          </p:nvSpPr>
          <p:spPr>
            <a:xfrm>
              <a:off x="2230998" y="2607417"/>
              <a:ext cx="1264500" cy="253277"/>
            </a:xfrm>
            <a:prstGeom prst="rect">
              <a:avLst/>
            </a:prstGeom>
            <a:solidFill>
              <a:schemeClr val="bg1"/>
            </a:solidFill>
          </p:spPr>
          <p:txBody>
            <a:bodyPr wrap="square" rtlCol="0">
              <a:spAutoFit/>
            </a:bodyPr>
            <a:lstStyle/>
            <a:p>
              <a:pPr algn="ctr"/>
              <a:r>
                <a:rPr lang="pt-BR" sz="800" b="1" dirty="0"/>
                <a:t>Agricultores</a:t>
              </a:r>
            </a:p>
          </p:txBody>
        </p:sp>
        <p:sp>
          <p:nvSpPr>
            <p:cNvPr id="8" name="CaixaDeTexto 7">
              <a:extLst>
                <a:ext uri="{FF2B5EF4-FFF2-40B4-BE49-F238E27FC236}">
                  <a16:creationId xmlns:a16="http://schemas.microsoft.com/office/drawing/2014/main" id="{F87238FB-6759-F082-2E09-F2E7E8B80157}"/>
                </a:ext>
              </a:extLst>
            </p:cNvPr>
            <p:cNvSpPr txBox="1"/>
            <p:nvPr/>
          </p:nvSpPr>
          <p:spPr>
            <a:xfrm>
              <a:off x="3472542" y="5643120"/>
              <a:ext cx="3962400" cy="398006"/>
            </a:xfrm>
            <a:prstGeom prst="rect">
              <a:avLst/>
            </a:prstGeom>
            <a:solidFill>
              <a:schemeClr val="bg1"/>
            </a:solidFill>
          </p:spPr>
          <p:txBody>
            <a:bodyPr wrap="square" rtlCol="0">
              <a:spAutoFit/>
            </a:bodyPr>
            <a:lstStyle/>
            <a:p>
              <a:pPr algn="ctr"/>
              <a:r>
                <a:rPr lang="pt-BR" sz="1600" b="1" dirty="0"/>
                <a:t>Sistema Único de Saúde</a:t>
              </a:r>
            </a:p>
          </p:txBody>
        </p:sp>
        <p:sp>
          <p:nvSpPr>
            <p:cNvPr id="9" name="CaixaDeTexto 8">
              <a:extLst>
                <a:ext uri="{FF2B5EF4-FFF2-40B4-BE49-F238E27FC236}">
                  <a16:creationId xmlns:a16="http://schemas.microsoft.com/office/drawing/2014/main" id="{239D8B83-2B89-32FD-FB7F-F66F276B3DC7}"/>
                </a:ext>
              </a:extLst>
            </p:cNvPr>
            <p:cNvSpPr txBox="1"/>
            <p:nvPr/>
          </p:nvSpPr>
          <p:spPr>
            <a:xfrm>
              <a:off x="8113502" y="2607417"/>
              <a:ext cx="1110344" cy="271367"/>
            </a:xfrm>
            <a:prstGeom prst="rect">
              <a:avLst/>
            </a:prstGeom>
            <a:solidFill>
              <a:schemeClr val="bg1"/>
            </a:solidFill>
          </p:spPr>
          <p:txBody>
            <a:bodyPr wrap="square" rtlCol="0">
              <a:spAutoFit/>
            </a:bodyPr>
            <a:lstStyle/>
            <a:p>
              <a:pPr algn="ctr"/>
              <a:r>
                <a:rPr lang="pt-BR" sz="900" b="1" dirty="0"/>
                <a:t>Indústria</a:t>
              </a:r>
            </a:p>
          </p:txBody>
        </p:sp>
        <p:sp>
          <p:nvSpPr>
            <p:cNvPr id="10" name="CaixaDeTexto 9">
              <a:extLst>
                <a:ext uri="{FF2B5EF4-FFF2-40B4-BE49-F238E27FC236}">
                  <a16:creationId xmlns:a16="http://schemas.microsoft.com/office/drawing/2014/main" id="{B57C91B5-1277-C993-414C-62591CF0B464}"/>
                </a:ext>
              </a:extLst>
            </p:cNvPr>
            <p:cNvSpPr txBox="1"/>
            <p:nvPr/>
          </p:nvSpPr>
          <p:spPr>
            <a:xfrm>
              <a:off x="6580360" y="3021078"/>
              <a:ext cx="816429" cy="307550"/>
            </a:xfrm>
            <a:prstGeom prst="rect">
              <a:avLst/>
            </a:prstGeom>
            <a:solidFill>
              <a:schemeClr val="bg1"/>
            </a:solidFill>
          </p:spPr>
          <p:txBody>
            <a:bodyPr wrap="square" rtlCol="0">
              <a:spAutoFit/>
            </a:bodyPr>
            <a:lstStyle/>
            <a:p>
              <a:pPr algn="ctr"/>
              <a:r>
                <a:rPr lang="pt-BR" sz="1050" b="1" dirty="0" err="1"/>
                <a:t>ICTs</a:t>
              </a:r>
              <a:endParaRPr lang="pt-BR" sz="1050" b="1" dirty="0"/>
            </a:p>
          </p:txBody>
        </p:sp>
        <p:sp>
          <p:nvSpPr>
            <p:cNvPr id="12" name="CaixaDeTexto 11">
              <a:extLst>
                <a:ext uri="{FF2B5EF4-FFF2-40B4-BE49-F238E27FC236}">
                  <a16:creationId xmlns:a16="http://schemas.microsoft.com/office/drawing/2014/main" id="{4F7AACAD-B857-01B8-955B-BB5DF8A76240}"/>
                </a:ext>
              </a:extLst>
            </p:cNvPr>
            <p:cNvSpPr txBox="1"/>
            <p:nvPr/>
          </p:nvSpPr>
          <p:spPr>
            <a:xfrm>
              <a:off x="3944138" y="2827594"/>
              <a:ext cx="1022129" cy="235186"/>
            </a:xfrm>
            <a:prstGeom prst="rect">
              <a:avLst/>
            </a:prstGeom>
            <a:solidFill>
              <a:schemeClr val="bg1"/>
            </a:solidFill>
          </p:spPr>
          <p:txBody>
            <a:bodyPr wrap="square" rtlCol="0">
              <a:spAutoFit/>
            </a:bodyPr>
            <a:lstStyle/>
            <a:p>
              <a:pPr algn="ctr"/>
              <a:r>
                <a:rPr lang="pt-BR" sz="700" b="1" dirty="0"/>
                <a:t>Pesquisas</a:t>
              </a:r>
            </a:p>
          </p:txBody>
        </p:sp>
      </p:grpSp>
    </p:spTree>
    <p:extLst>
      <p:ext uri="{BB962C8B-B14F-4D97-AF65-F5344CB8AC3E}">
        <p14:creationId xmlns:p14="http://schemas.microsoft.com/office/powerpoint/2010/main" val="1543803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86A226C-A94B-EFFB-9F98-3877190F2465}"/>
            </a:ext>
          </a:extLst>
        </p:cNvPr>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D02A4EA1-EDA8-EDBE-105A-0A775AD24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6" descr="Forma, Quadrado&#10;&#10;O conteúdo gerado por IA pode estar incorreto.">
            <a:extLst>
              <a:ext uri="{FF2B5EF4-FFF2-40B4-BE49-F238E27FC236}">
                <a16:creationId xmlns:a16="http://schemas.microsoft.com/office/drawing/2014/main" id="{1810FA6A-28C8-F037-9762-27021B1C2F14}"/>
              </a:ext>
            </a:extLst>
          </p:cNvPr>
          <p:cNvPicPr>
            <a:picLocks noChangeAspect="1"/>
          </p:cNvPicPr>
          <p:nvPr/>
        </p:nvPicPr>
        <p:blipFill>
          <a:blip r:embed="rId4">
            <a:extLst>
              <a:ext uri="{28A0092B-C50C-407E-A947-70E740481C1C}">
                <a14:useLocalDpi xmlns:a14="http://schemas.microsoft.com/office/drawing/2010/main" val="0"/>
              </a:ext>
            </a:extLst>
          </a:blip>
          <a:srcRect r="76470"/>
          <a:stretch>
            <a:fillRect/>
          </a:stretch>
        </p:blipFill>
        <p:spPr>
          <a:xfrm>
            <a:off x="9320246" y="0"/>
            <a:ext cx="2868706" cy="6858000"/>
          </a:xfrm>
          <a:prstGeom prst="rect">
            <a:avLst/>
          </a:prstGeom>
        </p:spPr>
      </p:pic>
      <p:grpSp>
        <p:nvGrpSpPr>
          <p:cNvPr id="3" name="Agrupar 2">
            <a:extLst>
              <a:ext uri="{FF2B5EF4-FFF2-40B4-BE49-F238E27FC236}">
                <a16:creationId xmlns:a16="http://schemas.microsoft.com/office/drawing/2014/main" id="{810B4ACB-95F1-748C-F996-25C77FFC4E0D}"/>
              </a:ext>
            </a:extLst>
          </p:cNvPr>
          <p:cNvGrpSpPr>
            <a:grpSpLocks noChangeAspect="1"/>
          </p:cNvGrpSpPr>
          <p:nvPr/>
        </p:nvGrpSpPr>
        <p:grpSpPr>
          <a:xfrm>
            <a:off x="338285" y="209862"/>
            <a:ext cx="3794803" cy="515421"/>
            <a:chOff x="338285" y="209862"/>
            <a:chExt cx="5905256" cy="802069"/>
          </a:xfrm>
        </p:grpSpPr>
        <p:pic>
          <p:nvPicPr>
            <p:cNvPr id="11" name="Imagem 10" descr="Uma imagem contendo Logotipo&#10;&#10;O conteúdo gerado por IA pode estar incorreto.">
              <a:extLst>
                <a:ext uri="{FF2B5EF4-FFF2-40B4-BE49-F238E27FC236}">
                  <a16:creationId xmlns:a16="http://schemas.microsoft.com/office/drawing/2014/main" id="{E8DD9DC8-1622-5EC7-3A3D-9C7037FE24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285" y="299804"/>
              <a:ext cx="2667244" cy="534225"/>
            </a:xfrm>
            <a:prstGeom prst="rect">
              <a:avLst/>
            </a:prstGeom>
          </p:spPr>
        </p:pic>
        <p:pic>
          <p:nvPicPr>
            <p:cNvPr id="13" name="Imagem 12" descr="Logotipo&#10;&#10;O conteúdo gerado por IA pode estar incorreto.">
              <a:extLst>
                <a:ext uri="{FF2B5EF4-FFF2-40B4-BE49-F238E27FC236}">
                  <a16:creationId xmlns:a16="http://schemas.microsoft.com/office/drawing/2014/main" id="{1510EC64-C50E-6D5B-C917-6E5134A9D6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6576" y="209862"/>
              <a:ext cx="3026965" cy="802069"/>
            </a:xfrm>
            <a:prstGeom prst="rect">
              <a:avLst/>
            </a:prstGeom>
          </p:spPr>
        </p:pic>
      </p:grpSp>
      <p:sp>
        <p:nvSpPr>
          <p:cNvPr id="14" name="CaixaDeTexto 13">
            <a:extLst>
              <a:ext uri="{FF2B5EF4-FFF2-40B4-BE49-F238E27FC236}">
                <a16:creationId xmlns:a16="http://schemas.microsoft.com/office/drawing/2014/main" id="{31BAD88F-A629-1A69-BA85-70CCBBCCC8AE}"/>
              </a:ext>
            </a:extLst>
          </p:cNvPr>
          <p:cNvSpPr txBox="1"/>
          <p:nvPr/>
        </p:nvSpPr>
        <p:spPr>
          <a:xfrm>
            <a:off x="849913" y="738569"/>
            <a:ext cx="10813809" cy="769441"/>
          </a:xfrm>
          <a:prstGeom prst="rect">
            <a:avLst/>
          </a:prstGeom>
          <a:noFill/>
        </p:spPr>
        <p:txBody>
          <a:bodyPr wrap="square" rtlCol="0">
            <a:spAutoFit/>
          </a:bodyPr>
          <a:lstStyle/>
          <a:p>
            <a:r>
              <a:rPr lang="pt-BR" sz="4400" b="1" dirty="0">
                <a:solidFill>
                  <a:srgbClr val="354B2F"/>
                </a:solidFill>
                <a:latin typeface="+mj-lt"/>
              </a:rPr>
              <a:t> Boa jornada de trabalho para todos nós</a:t>
            </a:r>
          </a:p>
        </p:txBody>
      </p:sp>
      <p:sp>
        <p:nvSpPr>
          <p:cNvPr id="2" name="CaixaDeTexto 1">
            <a:extLst>
              <a:ext uri="{FF2B5EF4-FFF2-40B4-BE49-F238E27FC236}">
                <a16:creationId xmlns:a16="http://schemas.microsoft.com/office/drawing/2014/main" id="{380AC34E-E0CB-A43A-1B12-9D9F8F4BD7FE}"/>
              </a:ext>
            </a:extLst>
          </p:cNvPr>
          <p:cNvSpPr txBox="1"/>
          <p:nvPr/>
        </p:nvSpPr>
        <p:spPr>
          <a:xfrm>
            <a:off x="2732314" y="1508010"/>
            <a:ext cx="5442857" cy="461665"/>
          </a:xfrm>
          <a:prstGeom prst="rect">
            <a:avLst/>
          </a:prstGeom>
          <a:noFill/>
        </p:spPr>
        <p:txBody>
          <a:bodyPr wrap="square" rtlCol="0">
            <a:spAutoFit/>
          </a:bodyPr>
          <a:lstStyle/>
          <a:p>
            <a:pPr algn="ctr"/>
            <a:r>
              <a:rPr lang="pt-BR" sz="2400" dirty="0"/>
              <a:t>Contato: glauco.villasboas@fiocruz.br</a:t>
            </a:r>
          </a:p>
        </p:txBody>
      </p:sp>
      <p:pic>
        <p:nvPicPr>
          <p:cNvPr id="19" name="Imagem 18" descr="Desenho de uma pessoa&#10;&#10;O conteúdo gerado por IA pode estar incorreto.">
            <a:extLst>
              <a:ext uri="{FF2B5EF4-FFF2-40B4-BE49-F238E27FC236}">
                <a16:creationId xmlns:a16="http://schemas.microsoft.com/office/drawing/2014/main" id="{528DB2FD-5D65-71AD-6578-8048F189BC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50029" y="2600790"/>
            <a:ext cx="5598606" cy="3164429"/>
          </a:xfrm>
          <a:prstGeom prst="rect">
            <a:avLst/>
          </a:prstGeom>
        </p:spPr>
      </p:pic>
    </p:spTree>
    <p:extLst>
      <p:ext uri="{BB962C8B-B14F-4D97-AF65-F5344CB8AC3E}">
        <p14:creationId xmlns:p14="http://schemas.microsoft.com/office/powerpoint/2010/main" val="2025930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022289F-D769-3B5C-BAAD-8FE292219A78}"/>
            </a:ext>
          </a:extLst>
        </p:cNvPr>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C8BF907A-7430-C232-A790-679D6A3A8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6" descr="Forma, Quadrado&#10;&#10;O conteúdo gerado por IA pode estar incorreto.">
            <a:extLst>
              <a:ext uri="{FF2B5EF4-FFF2-40B4-BE49-F238E27FC236}">
                <a16:creationId xmlns:a16="http://schemas.microsoft.com/office/drawing/2014/main" id="{A96F4F9B-9E43-AE85-FBF1-B18F1D9ACDC6}"/>
              </a:ext>
            </a:extLst>
          </p:cNvPr>
          <p:cNvPicPr>
            <a:picLocks noChangeAspect="1"/>
          </p:cNvPicPr>
          <p:nvPr/>
        </p:nvPicPr>
        <p:blipFill>
          <a:blip r:embed="rId3">
            <a:extLst>
              <a:ext uri="{28A0092B-C50C-407E-A947-70E740481C1C}">
                <a14:useLocalDpi xmlns:a14="http://schemas.microsoft.com/office/drawing/2010/main" val="0"/>
              </a:ext>
            </a:extLst>
          </a:blip>
          <a:srcRect r="76470"/>
          <a:stretch>
            <a:fillRect/>
          </a:stretch>
        </p:blipFill>
        <p:spPr>
          <a:xfrm>
            <a:off x="9320246" y="0"/>
            <a:ext cx="2868706" cy="6858000"/>
          </a:xfrm>
          <a:prstGeom prst="rect">
            <a:avLst/>
          </a:prstGeom>
        </p:spPr>
      </p:pic>
      <p:grpSp>
        <p:nvGrpSpPr>
          <p:cNvPr id="3" name="Agrupar 2">
            <a:extLst>
              <a:ext uri="{FF2B5EF4-FFF2-40B4-BE49-F238E27FC236}">
                <a16:creationId xmlns:a16="http://schemas.microsoft.com/office/drawing/2014/main" id="{D929CD4E-5B8A-0E0B-403E-F73B53FAC778}"/>
              </a:ext>
            </a:extLst>
          </p:cNvPr>
          <p:cNvGrpSpPr>
            <a:grpSpLocks noChangeAspect="1"/>
          </p:cNvGrpSpPr>
          <p:nvPr/>
        </p:nvGrpSpPr>
        <p:grpSpPr>
          <a:xfrm>
            <a:off x="338285" y="209862"/>
            <a:ext cx="3794803" cy="515421"/>
            <a:chOff x="338285" y="209862"/>
            <a:chExt cx="5905256" cy="802069"/>
          </a:xfrm>
        </p:grpSpPr>
        <p:pic>
          <p:nvPicPr>
            <p:cNvPr id="11" name="Imagem 10" descr="Uma imagem contendo Logotipo&#10;&#10;O conteúdo gerado por IA pode estar incorreto.">
              <a:extLst>
                <a:ext uri="{FF2B5EF4-FFF2-40B4-BE49-F238E27FC236}">
                  <a16:creationId xmlns:a16="http://schemas.microsoft.com/office/drawing/2014/main" id="{44721328-6959-CC53-DD37-5CAFB87C4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285" y="299804"/>
              <a:ext cx="2667244" cy="534225"/>
            </a:xfrm>
            <a:prstGeom prst="rect">
              <a:avLst/>
            </a:prstGeom>
          </p:spPr>
        </p:pic>
        <p:pic>
          <p:nvPicPr>
            <p:cNvPr id="13" name="Imagem 12" descr="Logotipo&#10;&#10;O conteúdo gerado por IA pode estar incorreto.">
              <a:extLst>
                <a:ext uri="{FF2B5EF4-FFF2-40B4-BE49-F238E27FC236}">
                  <a16:creationId xmlns:a16="http://schemas.microsoft.com/office/drawing/2014/main" id="{769F7F2D-AF34-57F3-1DB9-57EF6EB3D5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6576" y="209862"/>
              <a:ext cx="3026965" cy="802069"/>
            </a:xfrm>
            <a:prstGeom prst="rect">
              <a:avLst/>
            </a:prstGeom>
          </p:spPr>
        </p:pic>
      </p:grpSp>
      <p:sp>
        <p:nvSpPr>
          <p:cNvPr id="14" name="CaixaDeTexto 13">
            <a:extLst>
              <a:ext uri="{FF2B5EF4-FFF2-40B4-BE49-F238E27FC236}">
                <a16:creationId xmlns:a16="http://schemas.microsoft.com/office/drawing/2014/main" id="{D30F7663-CD46-B303-861E-48DA320EEC67}"/>
              </a:ext>
            </a:extLst>
          </p:cNvPr>
          <p:cNvSpPr txBox="1"/>
          <p:nvPr/>
        </p:nvSpPr>
        <p:spPr>
          <a:xfrm>
            <a:off x="555999" y="725283"/>
            <a:ext cx="5823679" cy="769441"/>
          </a:xfrm>
          <a:prstGeom prst="rect">
            <a:avLst/>
          </a:prstGeom>
          <a:noFill/>
        </p:spPr>
        <p:txBody>
          <a:bodyPr wrap="square" rtlCol="0">
            <a:spAutoFit/>
          </a:bodyPr>
          <a:lstStyle/>
          <a:p>
            <a:r>
              <a:rPr lang="pt-BR" sz="4400" b="1" dirty="0">
                <a:solidFill>
                  <a:srgbClr val="354B2F"/>
                </a:solidFill>
                <a:latin typeface="+mj-lt"/>
              </a:rPr>
              <a:t>Aniversário de 18 anos</a:t>
            </a:r>
          </a:p>
        </p:txBody>
      </p:sp>
      <p:sp>
        <p:nvSpPr>
          <p:cNvPr id="2" name="CaixaDeTexto 1">
            <a:extLst>
              <a:ext uri="{FF2B5EF4-FFF2-40B4-BE49-F238E27FC236}">
                <a16:creationId xmlns:a16="http://schemas.microsoft.com/office/drawing/2014/main" id="{DCF62341-EE6E-8492-3377-AF9CC5D35ABE}"/>
              </a:ext>
            </a:extLst>
          </p:cNvPr>
          <p:cNvSpPr txBox="1"/>
          <p:nvPr/>
        </p:nvSpPr>
        <p:spPr>
          <a:xfrm>
            <a:off x="196767" y="1586645"/>
            <a:ext cx="9491515" cy="4154984"/>
          </a:xfrm>
          <a:prstGeom prst="rect">
            <a:avLst/>
          </a:prstGeom>
          <a:noFill/>
        </p:spPr>
        <p:txBody>
          <a:bodyPr wrap="square" rtlCol="0">
            <a:spAutoFit/>
          </a:bodyPr>
          <a:lstStyle/>
          <a:p>
            <a:pPr marL="342900" indent="-342900" algn="just">
              <a:buFont typeface="Arial" panose="020B0604020202020204" pitchFamily="34" charset="0"/>
              <a:buChar char="•"/>
            </a:pPr>
            <a:r>
              <a:rPr lang="pt-BR" sz="2400" dirty="0"/>
              <a:t>Este ano comemoramos 18 anos das RedesFito.</a:t>
            </a:r>
          </a:p>
          <a:p>
            <a:pPr algn="just"/>
            <a:endParaRPr lang="pt-BR" sz="2400" dirty="0"/>
          </a:p>
          <a:p>
            <a:pPr marL="342900" indent="-342900" algn="just">
              <a:buFont typeface="Arial" panose="020B0604020202020204" pitchFamily="34" charset="0"/>
              <a:buChar char="•"/>
            </a:pPr>
            <a:r>
              <a:rPr lang="pt-BR" sz="2400" dirty="0"/>
              <a:t>Em 2007, buscando organizar um ambiente que desse suporte à implantação de políticas públicas, voltadas para o desenvolvimento e inovação a partir da biodiversidade brasileira, nasciam no coração da Amazonia, as RedesFito. </a:t>
            </a:r>
          </a:p>
          <a:p>
            <a:pPr marL="342900" indent="-342900" algn="just">
              <a:buFont typeface="Arial" panose="020B0604020202020204" pitchFamily="34" charset="0"/>
              <a:buChar char="•"/>
            </a:pPr>
            <a:endParaRPr lang="pt-BR" sz="2400" dirty="0"/>
          </a:p>
          <a:p>
            <a:pPr marL="342900" indent="-342900" algn="just">
              <a:buFont typeface="Arial" panose="020B0604020202020204" pitchFamily="34" charset="0"/>
              <a:buChar char="•"/>
            </a:pPr>
            <a:r>
              <a:rPr lang="pt-BR" sz="2400" dirty="0"/>
              <a:t>Em 2010, o Sistema Nacional das Redes Fito- RedesFito foi instituído na Fiocruz/ Farmanguinhos tendo em seu escopo a gestão de dezoito Arranjos Produtivos Locais em seis biomas: Amazônia, Caatinga, Cerrado, Pantanal, Mata Atlântica, Pampa.</a:t>
            </a:r>
            <a:endParaRPr lang="pt-BR" sz="2400" dirty="0">
              <a:solidFill>
                <a:schemeClr val="bg1"/>
              </a:solidFill>
            </a:endParaRPr>
          </a:p>
        </p:txBody>
      </p:sp>
    </p:spTree>
    <p:extLst>
      <p:ext uri="{BB962C8B-B14F-4D97-AF65-F5344CB8AC3E}">
        <p14:creationId xmlns:p14="http://schemas.microsoft.com/office/powerpoint/2010/main" val="3122138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822A7D8-1EDC-0F49-9006-E81AA899D6DF}"/>
            </a:ext>
          </a:extLst>
        </p:cNvPr>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CBBE70BF-2151-EC0F-D7A2-70B710995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6" descr="Forma, Quadrado&#10;&#10;O conteúdo gerado por IA pode estar incorreto.">
            <a:extLst>
              <a:ext uri="{FF2B5EF4-FFF2-40B4-BE49-F238E27FC236}">
                <a16:creationId xmlns:a16="http://schemas.microsoft.com/office/drawing/2014/main" id="{EBBB4045-371A-3EC1-3B39-45BEDF6797FB}"/>
              </a:ext>
            </a:extLst>
          </p:cNvPr>
          <p:cNvPicPr>
            <a:picLocks noChangeAspect="1"/>
          </p:cNvPicPr>
          <p:nvPr/>
        </p:nvPicPr>
        <p:blipFill>
          <a:blip r:embed="rId3">
            <a:extLst>
              <a:ext uri="{28A0092B-C50C-407E-A947-70E740481C1C}">
                <a14:useLocalDpi xmlns:a14="http://schemas.microsoft.com/office/drawing/2010/main" val="0"/>
              </a:ext>
            </a:extLst>
          </a:blip>
          <a:srcRect r="76470"/>
          <a:stretch>
            <a:fillRect/>
          </a:stretch>
        </p:blipFill>
        <p:spPr>
          <a:xfrm>
            <a:off x="9320246" y="0"/>
            <a:ext cx="2868706" cy="6858000"/>
          </a:xfrm>
          <a:prstGeom prst="rect">
            <a:avLst/>
          </a:prstGeom>
        </p:spPr>
      </p:pic>
      <p:grpSp>
        <p:nvGrpSpPr>
          <p:cNvPr id="3" name="Agrupar 2">
            <a:extLst>
              <a:ext uri="{FF2B5EF4-FFF2-40B4-BE49-F238E27FC236}">
                <a16:creationId xmlns:a16="http://schemas.microsoft.com/office/drawing/2014/main" id="{D1B3BD3C-4B0A-A67F-619A-ABCD54054331}"/>
              </a:ext>
            </a:extLst>
          </p:cNvPr>
          <p:cNvGrpSpPr>
            <a:grpSpLocks noChangeAspect="1"/>
          </p:cNvGrpSpPr>
          <p:nvPr/>
        </p:nvGrpSpPr>
        <p:grpSpPr>
          <a:xfrm>
            <a:off x="338285" y="209862"/>
            <a:ext cx="3794803" cy="515421"/>
            <a:chOff x="338285" y="209862"/>
            <a:chExt cx="5905256" cy="802069"/>
          </a:xfrm>
        </p:grpSpPr>
        <p:pic>
          <p:nvPicPr>
            <p:cNvPr id="11" name="Imagem 10" descr="Uma imagem contendo Logotipo&#10;&#10;O conteúdo gerado por IA pode estar incorreto.">
              <a:extLst>
                <a:ext uri="{FF2B5EF4-FFF2-40B4-BE49-F238E27FC236}">
                  <a16:creationId xmlns:a16="http://schemas.microsoft.com/office/drawing/2014/main" id="{5E4C4F25-2F86-DBEA-D9B1-7434CC995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285" y="299804"/>
              <a:ext cx="2667244" cy="534225"/>
            </a:xfrm>
            <a:prstGeom prst="rect">
              <a:avLst/>
            </a:prstGeom>
          </p:spPr>
        </p:pic>
        <p:pic>
          <p:nvPicPr>
            <p:cNvPr id="13" name="Imagem 12" descr="Logotipo&#10;&#10;O conteúdo gerado por IA pode estar incorreto.">
              <a:extLst>
                <a:ext uri="{FF2B5EF4-FFF2-40B4-BE49-F238E27FC236}">
                  <a16:creationId xmlns:a16="http://schemas.microsoft.com/office/drawing/2014/main" id="{0768233E-9084-FF2F-DF6F-8EE8453F22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6576" y="209862"/>
              <a:ext cx="3026965" cy="802069"/>
            </a:xfrm>
            <a:prstGeom prst="rect">
              <a:avLst/>
            </a:prstGeom>
          </p:spPr>
        </p:pic>
      </p:grpSp>
      <p:sp>
        <p:nvSpPr>
          <p:cNvPr id="14" name="CaixaDeTexto 13">
            <a:extLst>
              <a:ext uri="{FF2B5EF4-FFF2-40B4-BE49-F238E27FC236}">
                <a16:creationId xmlns:a16="http://schemas.microsoft.com/office/drawing/2014/main" id="{57336F33-0AEC-E087-4677-8CF8A29CD338}"/>
              </a:ext>
            </a:extLst>
          </p:cNvPr>
          <p:cNvSpPr txBox="1"/>
          <p:nvPr/>
        </p:nvSpPr>
        <p:spPr>
          <a:xfrm>
            <a:off x="338285" y="992943"/>
            <a:ext cx="5823679" cy="830997"/>
          </a:xfrm>
          <a:prstGeom prst="rect">
            <a:avLst/>
          </a:prstGeom>
          <a:noFill/>
        </p:spPr>
        <p:txBody>
          <a:bodyPr wrap="square" rtlCol="0">
            <a:spAutoFit/>
          </a:bodyPr>
          <a:lstStyle/>
          <a:p>
            <a:r>
              <a:rPr lang="pt-BR" sz="4800" b="1" dirty="0">
                <a:solidFill>
                  <a:srgbClr val="354B2F"/>
                </a:solidFill>
                <a:latin typeface="+mj-lt"/>
              </a:rPr>
              <a:t>Trajetória</a:t>
            </a:r>
          </a:p>
        </p:txBody>
      </p:sp>
      <p:sp>
        <p:nvSpPr>
          <p:cNvPr id="2" name="CaixaDeTexto 1">
            <a:extLst>
              <a:ext uri="{FF2B5EF4-FFF2-40B4-BE49-F238E27FC236}">
                <a16:creationId xmlns:a16="http://schemas.microsoft.com/office/drawing/2014/main" id="{3E05C112-7834-DA02-1480-299FD859D3D6}"/>
              </a:ext>
            </a:extLst>
          </p:cNvPr>
          <p:cNvSpPr txBox="1"/>
          <p:nvPr/>
        </p:nvSpPr>
        <p:spPr>
          <a:xfrm>
            <a:off x="338285" y="2087379"/>
            <a:ext cx="8527530" cy="3477875"/>
          </a:xfrm>
          <a:prstGeom prst="rect">
            <a:avLst/>
          </a:prstGeom>
          <a:noFill/>
        </p:spPr>
        <p:txBody>
          <a:bodyPr wrap="square" rtlCol="0">
            <a:spAutoFit/>
          </a:bodyPr>
          <a:lstStyle/>
          <a:p>
            <a:pPr marL="285750" indent="-285750" algn="just">
              <a:buFont typeface="Arial" panose="020B0604020202020204" pitchFamily="34" charset="0"/>
              <a:buChar char="•"/>
            </a:pPr>
            <a:r>
              <a:rPr lang="pt-BR" sz="2400" dirty="0"/>
              <a:t>Ao longo destes anos vivenciamos muitas mudanças no Brasil e no mundo, que tiveram um grande impacto na inovação em medicamentos da biodiversidade. </a:t>
            </a:r>
          </a:p>
          <a:p>
            <a:pPr marL="285750" indent="-285750" algn="just">
              <a:buFont typeface="Arial" panose="020B0604020202020204" pitchFamily="34" charset="0"/>
              <a:buChar char="•"/>
            </a:pPr>
            <a:endParaRPr lang="pt-BR" sz="2400" dirty="0"/>
          </a:p>
          <a:p>
            <a:pPr marL="285750" indent="-285750" algn="just">
              <a:buFont typeface="Arial" panose="020B0604020202020204" pitchFamily="34" charset="0"/>
              <a:buChar char="•"/>
            </a:pPr>
            <a:r>
              <a:rPr lang="pt-BR" sz="2400" dirty="0"/>
              <a:t>As RedesFito acompanharam tais mudanças resultando um enorme acúmulo de experiência. É o que mostram algumas iniciativas realizadas.</a:t>
            </a:r>
          </a:p>
          <a:p>
            <a:pPr algn="just"/>
            <a:r>
              <a:rPr lang="pt-BR" sz="2400" dirty="0"/>
              <a:t> </a:t>
            </a:r>
          </a:p>
          <a:p>
            <a:pPr marL="342900" indent="-342900" algn="just">
              <a:buFont typeface="Arial" panose="020B0604020202020204" pitchFamily="34" charset="0"/>
              <a:buChar char="•"/>
            </a:pPr>
            <a:endParaRPr lang="pt-BR" sz="2800" dirty="0">
              <a:solidFill>
                <a:schemeClr val="bg1"/>
              </a:solidFill>
            </a:endParaRPr>
          </a:p>
        </p:txBody>
      </p:sp>
    </p:spTree>
    <p:extLst>
      <p:ext uri="{BB962C8B-B14F-4D97-AF65-F5344CB8AC3E}">
        <p14:creationId xmlns:p14="http://schemas.microsoft.com/office/powerpoint/2010/main" val="262562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7F807B4-9176-54AE-A7B1-F34938623C94}"/>
            </a:ext>
          </a:extLst>
        </p:cNvPr>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D45F79F2-98B3-513E-B319-3654A3120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6" descr="Forma, Quadrado&#10;&#10;O conteúdo gerado por IA pode estar incorreto.">
            <a:extLst>
              <a:ext uri="{FF2B5EF4-FFF2-40B4-BE49-F238E27FC236}">
                <a16:creationId xmlns:a16="http://schemas.microsoft.com/office/drawing/2014/main" id="{142029BB-3E97-D707-5080-B2187B2110DF}"/>
              </a:ext>
            </a:extLst>
          </p:cNvPr>
          <p:cNvPicPr>
            <a:picLocks noChangeAspect="1"/>
          </p:cNvPicPr>
          <p:nvPr/>
        </p:nvPicPr>
        <p:blipFill>
          <a:blip r:embed="rId3">
            <a:extLst>
              <a:ext uri="{28A0092B-C50C-407E-A947-70E740481C1C}">
                <a14:useLocalDpi xmlns:a14="http://schemas.microsoft.com/office/drawing/2010/main" val="0"/>
              </a:ext>
            </a:extLst>
          </a:blip>
          <a:srcRect r="76470"/>
          <a:stretch>
            <a:fillRect/>
          </a:stretch>
        </p:blipFill>
        <p:spPr>
          <a:xfrm>
            <a:off x="9320246" y="0"/>
            <a:ext cx="2868706" cy="6858000"/>
          </a:xfrm>
          <a:prstGeom prst="rect">
            <a:avLst/>
          </a:prstGeom>
        </p:spPr>
      </p:pic>
      <p:grpSp>
        <p:nvGrpSpPr>
          <p:cNvPr id="3" name="Agrupar 2">
            <a:extLst>
              <a:ext uri="{FF2B5EF4-FFF2-40B4-BE49-F238E27FC236}">
                <a16:creationId xmlns:a16="http://schemas.microsoft.com/office/drawing/2014/main" id="{390D2914-52D1-061B-9981-1280B852E187}"/>
              </a:ext>
            </a:extLst>
          </p:cNvPr>
          <p:cNvGrpSpPr>
            <a:grpSpLocks noChangeAspect="1"/>
          </p:cNvGrpSpPr>
          <p:nvPr/>
        </p:nvGrpSpPr>
        <p:grpSpPr>
          <a:xfrm>
            <a:off x="338285" y="209862"/>
            <a:ext cx="3794803" cy="515421"/>
            <a:chOff x="338285" y="209862"/>
            <a:chExt cx="5905256" cy="802069"/>
          </a:xfrm>
        </p:grpSpPr>
        <p:pic>
          <p:nvPicPr>
            <p:cNvPr id="11" name="Imagem 10" descr="Uma imagem contendo Logotipo&#10;&#10;O conteúdo gerado por IA pode estar incorreto.">
              <a:extLst>
                <a:ext uri="{FF2B5EF4-FFF2-40B4-BE49-F238E27FC236}">
                  <a16:creationId xmlns:a16="http://schemas.microsoft.com/office/drawing/2014/main" id="{9615532A-2258-DDB3-D2CA-85881B6A6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285" y="299804"/>
              <a:ext cx="2667244" cy="534225"/>
            </a:xfrm>
            <a:prstGeom prst="rect">
              <a:avLst/>
            </a:prstGeom>
          </p:spPr>
        </p:pic>
        <p:pic>
          <p:nvPicPr>
            <p:cNvPr id="13" name="Imagem 12" descr="Logotipo&#10;&#10;O conteúdo gerado por IA pode estar incorreto.">
              <a:extLst>
                <a:ext uri="{FF2B5EF4-FFF2-40B4-BE49-F238E27FC236}">
                  <a16:creationId xmlns:a16="http://schemas.microsoft.com/office/drawing/2014/main" id="{F27C3A23-F122-5679-1AC2-FA28286B49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6576" y="209862"/>
              <a:ext cx="3026965" cy="802069"/>
            </a:xfrm>
            <a:prstGeom prst="rect">
              <a:avLst/>
            </a:prstGeom>
          </p:spPr>
        </p:pic>
      </p:grpSp>
      <p:sp>
        <p:nvSpPr>
          <p:cNvPr id="14" name="CaixaDeTexto 13">
            <a:extLst>
              <a:ext uri="{FF2B5EF4-FFF2-40B4-BE49-F238E27FC236}">
                <a16:creationId xmlns:a16="http://schemas.microsoft.com/office/drawing/2014/main" id="{0E108838-2FF0-10CD-1A62-4C39310EB4C8}"/>
              </a:ext>
            </a:extLst>
          </p:cNvPr>
          <p:cNvSpPr txBox="1"/>
          <p:nvPr/>
        </p:nvSpPr>
        <p:spPr>
          <a:xfrm>
            <a:off x="707571" y="935145"/>
            <a:ext cx="5530593" cy="769441"/>
          </a:xfrm>
          <a:prstGeom prst="rect">
            <a:avLst/>
          </a:prstGeom>
          <a:noFill/>
        </p:spPr>
        <p:txBody>
          <a:bodyPr wrap="square" rtlCol="0">
            <a:spAutoFit/>
          </a:bodyPr>
          <a:lstStyle/>
          <a:p>
            <a:r>
              <a:rPr lang="pt-BR" sz="4400" b="1" dirty="0">
                <a:solidFill>
                  <a:srgbClr val="354B2F"/>
                </a:solidFill>
                <a:latin typeface="+mj-lt"/>
              </a:rPr>
              <a:t>Portal</a:t>
            </a:r>
          </a:p>
        </p:txBody>
      </p:sp>
      <p:sp>
        <p:nvSpPr>
          <p:cNvPr id="2" name="CaixaDeTexto 1">
            <a:extLst>
              <a:ext uri="{FF2B5EF4-FFF2-40B4-BE49-F238E27FC236}">
                <a16:creationId xmlns:a16="http://schemas.microsoft.com/office/drawing/2014/main" id="{6C56C3A3-A6EB-EEDD-7EA3-6BB74CF52CC6}"/>
              </a:ext>
            </a:extLst>
          </p:cNvPr>
          <p:cNvSpPr txBox="1"/>
          <p:nvPr/>
        </p:nvSpPr>
        <p:spPr>
          <a:xfrm>
            <a:off x="338285" y="1906934"/>
            <a:ext cx="5757715" cy="4401205"/>
          </a:xfrm>
          <a:prstGeom prst="rect">
            <a:avLst/>
          </a:prstGeom>
          <a:noFill/>
        </p:spPr>
        <p:txBody>
          <a:bodyPr wrap="square" rtlCol="0">
            <a:spAutoFit/>
          </a:bodyPr>
          <a:lstStyle/>
          <a:p>
            <a:pPr marL="342900" indent="-342900" algn="just">
              <a:buFont typeface="Arial" panose="020B0604020202020204" pitchFamily="34" charset="0"/>
              <a:buChar char="•"/>
            </a:pPr>
            <a:r>
              <a:rPr lang="pt-BR" sz="2800" dirty="0"/>
              <a:t>Em 2008, foi organizado o Portal das RedesFito buscando espelhar os projetos elaborados nos principais biomas brasileiros.</a:t>
            </a:r>
          </a:p>
          <a:p>
            <a:pPr marL="342900" indent="-342900" algn="just">
              <a:buFont typeface="Arial" panose="020B0604020202020204" pitchFamily="34" charset="0"/>
              <a:buChar char="•"/>
            </a:pPr>
            <a:endParaRPr lang="pt-BR" sz="2800" dirty="0"/>
          </a:p>
          <a:p>
            <a:pPr marL="342900" indent="-342900" algn="just">
              <a:buFont typeface="Arial" panose="020B0604020202020204" pitchFamily="34" charset="0"/>
              <a:buChar char="•"/>
            </a:pPr>
            <a:r>
              <a:rPr lang="pt-BR" sz="2800" dirty="0"/>
              <a:t>A ideia do portal era subsidiar com informações  estratégicas  a implantação do Programa Nacional de Plantas Medicinais e Fitoterápicos. </a:t>
            </a:r>
          </a:p>
        </p:txBody>
      </p:sp>
      <p:pic>
        <p:nvPicPr>
          <p:cNvPr id="8" name="Imagem 7">
            <a:extLst>
              <a:ext uri="{FF2B5EF4-FFF2-40B4-BE49-F238E27FC236}">
                <a16:creationId xmlns:a16="http://schemas.microsoft.com/office/drawing/2014/main" id="{2F2EABEA-C88C-6B92-0A3A-0FEED427B77B}"/>
              </a:ext>
            </a:extLst>
          </p:cNvPr>
          <p:cNvPicPr>
            <a:picLocks noChangeAspect="1"/>
          </p:cNvPicPr>
          <p:nvPr/>
        </p:nvPicPr>
        <p:blipFill>
          <a:blip r:embed="rId6"/>
          <a:stretch>
            <a:fillRect/>
          </a:stretch>
        </p:blipFill>
        <p:spPr>
          <a:xfrm>
            <a:off x="6694882" y="1906934"/>
            <a:ext cx="4966399" cy="4022139"/>
          </a:xfrm>
          <a:prstGeom prst="rect">
            <a:avLst/>
          </a:prstGeom>
        </p:spPr>
      </p:pic>
    </p:spTree>
    <p:extLst>
      <p:ext uri="{BB962C8B-B14F-4D97-AF65-F5344CB8AC3E}">
        <p14:creationId xmlns:p14="http://schemas.microsoft.com/office/powerpoint/2010/main" val="68695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A47537B-1801-7A61-36A6-2D7369D654D7}"/>
            </a:ext>
          </a:extLst>
        </p:cNvPr>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2EEBD782-7673-9CC5-4811-8864B2BE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6" descr="Forma, Quadrado&#10;&#10;O conteúdo gerado por IA pode estar incorreto.">
            <a:extLst>
              <a:ext uri="{FF2B5EF4-FFF2-40B4-BE49-F238E27FC236}">
                <a16:creationId xmlns:a16="http://schemas.microsoft.com/office/drawing/2014/main" id="{4106A5D5-49D2-F8D2-A3B8-32AB1ED3CB85}"/>
              </a:ext>
            </a:extLst>
          </p:cNvPr>
          <p:cNvPicPr>
            <a:picLocks noChangeAspect="1"/>
          </p:cNvPicPr>
          <p:nvPr/>
        </p:nvPicPr>
        <p:blipFill>
          <a:blip r:embed="rId3">
            <a:extLst>
              <a:ext uri="{28A0092B-C50C-407E-A947-70E740481C1C}">
                <a14:useLocalDpi xmlns:a14="http://schemas.microsoft.com/office/drawing/2010/main" val="0"/>
              </a:ext>
            </a:extLst>
          </a:blip>
          <a:srcRect r="76470"/>
          <a:stretch>
            <a:fillRect/>
          </a:stretch>
        </p:blipFill>
        <p:spPr>
          <a:xfrm>
            <a:off x="9272298" y="0"/>
            <a:ext cx="2868706" cy="6858000"/>
          </a:xfrm>
          <a:prstGeom prst="rect">
            <a:avLst/>
          </a:prstGeom>
        </p:spPr>
      </p:pic>
      <p:grpSp>
        <p:nvGrpSpPr>
          <p:cNvPr id="3" name="Agrupar 2">
            <a:extLst>
              <a:ext uri="{FF2B5EF4-FFF2-40B4-BE49-F238E27FC236}">
                <a16:creationId xmlns:a16="http://schemas.microsoft.com/office/drawing/2014/main" id="{07965E04-F699-A388-3A1E-B89976C42AAA}"/>
              </a:ext>
            </a:extLst>
          </p:cNvPr>
          <p:cNvGrpSpPr>
            <a:grpSpLocks noChangeAspect="1"/>
          </p:cNvGrpSpPr>
          <p:nvPr/>
        </p:nvGrpSpPr>
        <p:grpSpPr>
          <a:xfrm>
            <a:off x="338285" y="209862"/>
            <a:ext cx="3794803" cy="515421"/>
            <a:chOff x="338285" y="209862"/>
            <a:chExt cx="5905256" cy="802069"/>
          </a:xfrm>
        </p:grpSpPr>
        <p:pic>
          <p:nvPicPr>
            <p:cNvPr id="11" name="Imagem 10" descr="Uma imagem contendo Logotipo&#10;&#10;O conteúdo gerado por IA pode estar incorreto.">
              <a:extLst>
                <a:ext uri="{FF2B5EF4-FFF2-40B4-BE49-F238E27FC236}">
                  <a16:creationId xmlns:a16="http://schemas.microsoft.com/office/drawing/2014/main" id="{955F7215-42B2-E1D7-8FE3-0572CF994A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285" y="299804"/>
              <a:ext cx="2667244" cy="534225"/>
            </a:xfrm>
            <a:prstGeom prst="rect">
              <a:avLst/>
            </a:prstGeom>
          </p:spPr>
        </p:pic>
        <p:pic>
          <p:nvPicPr>
            <p:cNvPr id="13" name="Imagem 12" descr="Logotipo&#10;&#10;O conteúdo gerado por IA pode estar incorreto.">
              <a:extLst>
                <a:ext uri="{FF2B5EF4-FFF2-40B4-BE49-F238E27FC236}">
                  <a16:creationId xmlns:a16="http://schemas.microsoft.com/office/drawing/2014/main" id="{B87EBBDA-86A0-16A5-204A-DE4D1A8859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6576" y="209862"/>
              <a:ext cx="3026965" cy="802069"/>
            </a:xfrm>
            <a:prstGeom prst="rect">
              <a:avLst/>
            </a:prstGeom>
          </p:spPr>
        </p:pic>
      </p:grpSp>
      <p:sp>
        <p:nvSpPr>
          <p:cNvPr id="14" name="CaixaDeTexto 13">
            <a:extLst>
              <a:ext uri="{FF2B5EF4-FFF2-40B4-BE49-F238E27FC236}">
                <a16:creationId xmlns:a16="http://schemas.microsoft.com/office/drawing/2014/main" id="{DF1C2908-72F9-802E-F591-73428298CEBE}"/>
              </a:ext>
            </a:extLst>
          </p:cNvPr>
          <p:cNvSpPr txBox="1"/>
          <p:nvPr/>
        </p:nvSpPr>
        <p:spPr>
          <a:xfrm>
            <a:off x="393895" y="874561"/>
            <a:ext cx="6770087" cy="707886"/>
          </a:xfrm>
          <a:prstGeom prst="rect">
            <a:avLst/>
          </a:prstGeom>
          <a:noFill/>
        </p:spPr>
        <p:txBody>
          <a:bodyPr wrap="square" rtlCol="0">
            <a:spAutoFit/>
          </a:bodyPr>
          <a:lstStyle/>
          <a:p>
            <a:r>
              <a:rPr lang="pt-BR" sz="4000" b="1" dirty="0">
                <a:solidFill>
                  <a:srgbClr val="354B2F"/>
                </a:solidFill>
                <a:latin typeface="+mj-lt"/>
              </a:rPr>
              <a:t>A Rede em movimento</a:t>
            </a:r>
          </a:p>
        </p:txBody>
      </p:sp>
      <p:sp>
        <p:nvSpPr>
          <p:cNvPr id="2" name="CaixaDeTexto 1">
            <a:extLst>
              <a:ext uri="{FF2B5EF4-FFF2-40B4-BE49-F238E27FC236}">
                <a16:creationId xmlns:a16="http://schemas.microsoft.com/office/drawing/2014/main" id="{D66EDFED-2112-E368-9B91-5A7512B47CE8}"/>
              </a:ext>
            </a:extLst>
          </p:cNvPr>
          <p:cNvSpPr txBox="1"/>
          <p:nvPr/>
        </p:nvSpPr>
        <p:spPr>
          <a:xfrm>
            <a:off x="50996" y="1531711"/>
            <a:ext cx="7455887" cy="4708981"/>
          </a:xfrm>
          <a:prstGeom prst="rect">
            <a:avLst/>
          </a:prstGeom>
          <a:noFill/>
        </p:spPr>
        <p:txBody>
          <a:bodyPr wrap="square" rtlCol="0">
            <a:spAutoFit/>
          </a:bodyPr>
          <a:lstStyle/>
          <a:p>
            <a:pPr marL="342900" indent="-342900" algn="just">
              <a:buFont typeface="Arial" panose="020B0604020202020204" pitchFamily="34" charset="0"/>
              <a:buChar char="•"/>
            </a:pPr>
            <a:r>
              <a:rPr lang="pt-BR" sz="2000" dirty="0"/>
              <a:t>No período entre 2013-2018 foi realizado o Projeto Saúde e Agroecologia, em parceria com o Movimento dos Trabalhadores sem Terra (MST), envolvendo nove comunidades de quatro municípios do Extremo Sul da Bahia.</a:t>
            </a:r>
          </a:p>
          <a:p>
            <a:pPr marL="342900" indent="-342900" algn="just">
              <a:buFont typeface="Arial" panose="020B0604020202020204" pitchFamily="34" charset="0"/>
              <a:buChar char="•"/>
            </a:pPr>
            <a:endParaRPr lang="pt-BR" sz="2000" dirty="0"/>
          </a:p>
          <a:p>
            <a:pPr marL="342900" indent="-342900" algn="just">
              <a:buFont typeface="Arial" panose="020B0604020202020204" pitchFamily="34" charset="0"/>
              <a:buChar char="•"/>
            </a:pPr>
            <a:r>
              <a:rPr lang="pt-BR" sz="2000" dirty="0"/>
              <a:t>Este projeto teve resultados expressivos tanto na saúde quanto na produção de plantas medicinais na perspectiva agroecológica.</a:t>
            </a:r>
          </a:p>
          <a:p>
            <a:pPr marL="342900" indent="-342900" algn="just">
              <a:buFont typeface="Arial" panose="020B0604020202020204" pitchFamily="34" charset="0"/>
              <a:buChar char="•"/>
            </a:pPr>
            <a:endParaRPr lang="pt-BR" sz="2000" dirty="0"/>
          </a:p>
          <a:p>
            <a:pPr marL="342900" indent="-342900" algn="just">
              <a:buFont typeface="Arial" panose="020B0604020202020204" pitchFamily="34" charset="0"/>
              <a:buChar char="•"/>
            </a:pPr>
            <a:r>
              <a:rPr lang="pt-BR" sz="2000" dirty="0"/>
              <a:t>De um lado, devolveu a visibilidade destas comunidades no âmbito do SUS local corrigindo a principal causa do agravamento das doenças prevalentes na região. De outro, os resultados de um levantamento etnobotânico participativo foram publicados no livro “Conhecimento Popular de Plantas Medicinais do Extremo Sul da Bahia”. </a:t>
            </a:r>
          </a:p>
        </p:txBody>
      </p:sp>
      <p:pic>
        <p:nvPicPr>
          <p:cNvPr id="1026" name="Picture 2">
            <a:extLst>
              <a:ext uri="{FF2B5EF4-FFF2-40B4-BE49-F238E27FC236}">
                <a16:creationId xmlns:a16="http://schemas.microsoft.com/office/drawing/2014/main" id="{D7E7A735-73F6-00A6-FC19-CFC679745C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8671" y="1211938"/>
            <a:ext cx="3809979" cy="502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09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2F32C7D-352C-1662-2A5A-54B471ECCBF2}"/>
            </a:ext>
          </a:extLst>
        </p:cNvPr>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F03D63F5-4F4E-5651-C863-B8F75E4C1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6" descr="Forma, Quadrado&#10;&#10;O conteúdo gerado por IA pode estar incorreto.">
            <a:extLst>
              <a:ext uri="{FF2B5EF4-FFF2-40B4-BE49-F238E27FC236}">
                <a16:creationId xmlns:a16="http://schemas.microsoft.com/office/drawing/2014/main" id="{BD76D559-75EA-6DD3-B7D6-943FA4F7A601}"/>
              </a:ext>
            </a:extLst>
          </p:cNvPr>
          <p:cNvPicPr>
            <a:picLocks noChangeAspect="1"/>
          </p:cNvPicPr>
          <p:nvPr/>
        </p:nvPicPr>
        <p:blipFill>
          <a:blip r:embed="rId3">
            <a:extLst>
              <a:ext uri="{28A0092B-C50C-407E-A947-70E740481C1C}">
                <a14:useLocalDpi xmlns:a14="http://schemas.microsoft.com/office/drawing/2010/main" val="0"/>
              </a:ext>
            </a:extLst>
          </a:blip>
          <a:srcRect r="76470"/>
          <a:stretch>
            <a:fillRect/>
          </a:stretch>
        </p:blipFill>
        <p:spPr>
          <a:xfrm>
            <a:off x="9320246" y="0"/>
            <a:ext cx="2868706" cy="6858000"/>
          </a:xfrm>
          <a:prstGeom prst="rect">
            <a:avLst/>
          </a:prstGeom>
        </p:spPr>
      </p:pic>
      <p:grpSp>
        <p:nvGrpSpPr>
          <p:cNvPr id="3" name="Agrupar 2">
            <a:extLst>
              <a:ext uri="{FF2B5EF4-FFF2-40B4-BE49-F238E27FC236}">
                <a16:creationId xmlns:a16="http://schemas.microsoft.com/office/drawing/2014/main" id="{819C61D9-8E0B-2E9B-68A4-199758CF6F04}"/>
              </a:ext>
            </a:extLst>
          </p:cNvPr>
          <p:cNvGrpSpPr>
            <a:grpSpLocks noChangeAspect="1"/>
          </p:cNvGrpSpPr>
          <p:nvPr/>
        </p:nvGrpSpPr>
        <p:grpSpPr>
          <a:xfrm>
            <a:off x="338285" y="209862"/>
            <a:ext cx="3794803" cy="515421"/>
            <a:chOff x="338285" y="209862"/>
            <a:chExt cx="5905256" cy="802069"/>
          </a:xfrm>
        </p:grpSpPr>
        <p:pic>
          <p:nvPicPr>
            <p:cNvPr id="11" name="Imagem 10" descr="Uma imagem contendo Logotipo&#10;&#10;O conteúdo gerado por IA pode estar incorreto.">
              <a:extLst>
                <a:ext uri="{FF2B5EF4-FFF2-40B4-BE49-F238E27FC236}">
                  <a16:creationId xmlns:a16="http://schemas.microsoft.com/office/drawing/2014/main" id="{D2741E40-53E0-A0C9-603E-C7C7B348E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285" y="299804"/>
              <a:ext cx="2667244" cy="534225"/>
            </a:xfrm>
            <a:prstGeom prst="rect">
              <a:avLst/>
            </a:prstGeom>
          </p:spPr>
        </p:pic>
        <p:pic>
          <p:nvPicPr>
            <p:cNvPr id="13" name="Imagem 12" descr="Logotipo&#10;&#10;O conteúdo gerado por IA pode estar incorreto.">
              <a:extLst>
                <a:ext uri="{FF2B5EF4-FFF2-40B4-BE49-F238E27FC236}">
                  <a16:creationId xmlns:a16="http://schemas.microsoft.com/office/drawing/2014/main" id="{7A56784C-37F4-EF18-5C24-F64B7A0947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6576" y="209862"/>
              <a:ext cx="3026965" cy="802069"/>
            </a:xfrm>
            <a:prstGeom prst="rect">
              <a:avLst/>
            </a:prstGeom>
          </p:spPr>
        </p:pic>
      </p:grpSp>
      <p:sp>
        <p:nvSpPr>
          <p:cNvPr id="14" name="CaixaDeTexto 13">
            <a:extLst>
              <a:ext uri="{FF2B5EF4-FFF2-40B4-BE49-F238E27FC236}">
                <a16:creationId xmlns:a16="http://schemas.microsoft.com/office/drawing/2014/main" id="{5FEAAE84-CA4F-21E9-7CE4-467E34E394D6}"/>
              </a:ext>
            </a:extLst>
          </p:cNvPr>
          <p:cNvSpPr txBox="1"/>
          <p:nvPr/>
        </p:nvSpPr>
        <p:spPr>
          <a:xfrm>
            <a:off x="361602" y="867657"/>
            <a:ext cx="7542972" cy="707886"/>
          </a:xfrm>
          <a:prstGeom prst="rect">
            <a:avLst/>
          </a:prstGeom>
          <a:noFill/>
        </p:spPr>
        <p:txBody>
          <a:bodyPr wrap="square" rtlCol="0">
            <a:spAutoFit/>
          </a:bodyPr>
          <a:lstStyle/>
          <a:p>
            <a:r>
              <a:rPr lang="pt-BR" sz="4000" b="1" dirty="0">
                <a:solidFill>
                  <a:srgbClr val="354B2F"/>
                </a:solidFill>
                <a:latin typeface="+mj-lt"/>
              </a:rPr>
              <a:t>Criação da Rota da Biodiversidade</a:t>
            </a:r>
          </a:p>
        </p:txBody>
      </p:sp>
      <p:sp>
        <p:nvSpPr>
          <p:cNvPr id="2" name="CaixaDeTexto 1">
            <a:extLst>
              <a:ext uri="{FF2B5EF4-FFF2-40B4-BE49-F238E27FC236}">
                <a16:creationId xmlns:a16="http://schemas.microsoft.com/office/drawing/2014/main" id="{8B2DEAA9-B6EB-6E34-AF56-DCF2CDE8AF0E}"/>
              </a:ext>
            </a:extLst>
          </p:cNvPr>
          <p:cNvSpPr txBox="1"/>
          <p:nvPr/>
        </p:nvSpPr>
        <p:spPr>
          <a:xfrm>
            <a:off x="44556" y="1715440"/>
            <a:ext cx="8177064" cy="4093428"/>
          </a:xfrm>
          <a:prstGeom prst="rect">
            <a:avLst/>
          </a:prstGeom>
          <a:noFill/>
        </p:spPr>
        <p:txBody>
          <a:bodyPr wrap="square" rtlCol="0">
            <a:spAutoFit/>
          </a:bodyPr>
          <a:lstStyle/>
          <a:p>
            <a:pPr algn="just"/>
            <a:r>
              <a:rPr lang="pt-BR" sz="2000" dirty="0"/>
              <a:t>A criação da Rota da Biodiversidade em 2018, foi resultante de uma parceria com o Ministério do Desenvolvimento Regional, que permitiu a organização de cinco polos de desenvolvimento de fitoprodutos e fitomedicamentos, reunindo os agentes dos setores governamentais, terceiro setor, comunidades tradicionais, agrícolas, universidades, institutos de tecnologia, empresas:</a:t>
            </a:r>
          </a:p>
          <a:p>
            <a:pPr algn="just"/>
            <a:r>
              <a:rPr lang="pt-BR" sz="2000" dirty="0"/>
              <a:t>Polo Juá- Pernambuco, Polo Mandacaru-Paraíba, Polo Bioamazonas, Polo Biriba- Mata Atlântica, Polo Aroeirinha – Mata Atlântica.</a:t>
            </a:r>
          </a:p>
          <a:p>
            <a:pPr algn="just"/>
            <a:r>
              <a:rPr lang="pt-BR" sz="2000" dirty="0"/>
              <a:t>O programa Rota da Biodiversidade utilizou o conceito de  Arranjos Ecoprodutivos Locais (AEPLs), por nós elaborado. Hoje, as RedesFito assumem um protagonismo na revitalização da Rota da Biodiversidade visando prospecção de financiamentos e execução de projetos estruturantes representativos de casos de sucesso. </a:t>
            </a:r>
          </a:p>
        </p:txBody>
      </p:sp>
      <p:pic>
        <p:nvPicPr>
          <p:cNvPr id="1026" name="Picture 2" descr="Rota da Biodiversidade já conta com a participação de 6 mil famílias  brasileiras — Ministério da Integração e do Desenvolvimento Regional">
            <a:extLst>
              <a:ext uri="{FF2B5EF4-FFF2-40B4-BE49-F238E27FC236}">
                <a16:creationId xmlns:a16="http://schemas.microsoft.com/office/drawing/2014/main" id="{A990A43F-20A3-E7B4-890E-DB1DCF3625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0048" y="1968263"/>
            <a:ext cx="3573664" cy="358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993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54356CA-4BA3-4DCA-496D-362B22FCE3C7}"/>
            </a:ext>
          </a:extLst>
        </p:cNvPr>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774D8915-A024-5F58-9727-500FAF47F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6" descr="Forma, Quadrado&#10;&#10;O conteúdo gerado por IA pode estar incorreto.">
            <a:extLst>
              <a:ext uri="{FF2B5EF4-FFF2-40B4-BE49-F238E27FC236}">
                <a16:creationId xmlns:a16="http://schemas.microsoft.com/office/drawing/2014/main" id="{F850FD55-8387-6097-4517-5930BEC89075}"/>
              </a:ext>
            </a:extLst>
          </p:cNvPr>
          <p:cNvPicPr>
            <a:picLocks noChangeAspect="1"/>
          </p:cNvPicPr>
          <p:nvPr/>
        </p:nvPicPr>
        <p:blipFill>
          <a:blip r:embed="rId3">
            <a:extLst>
              <a:ext uri="{28A0092B-C50C-407E-A947-70E740481C1C}">
                <a14:useLocalDpi xmlns:a14="http://schemas.microsoft.com/office/drawing/2010/main" val="0"/>
              </a:ext>
            </a:extLst>
          </a:blip>
          <a:srcRect r="76470"/>
          <a:stretch>
            <a:fillRect/>
          </a:stretch>
        </p:blipFill>
        <p:spPr>
          <a:xfrm>
            <a:off x="9320246" y="0"/>
            <a:ext cx="2868706" cy="6858000"/>
          </a:xfrm>
          <a:prstGeom prst="rect">
            <a:avLst/>
          </a:prstGeom>
        </p:spPr>
      </p:pic>
      <p:grpSp>
        <p:nvGrpSpPr>
          <p:cNvPr id="3" name="Agrupar 2">
            <a:extLst>
              <a:ext uri="{FF2B5EF4-FFF2-40B4-BE49-F238E27FC236}">
                <a16:creationId xmlns:a16="http://schemas.microsoft.com/office/drawing/2014/main" id="{108BDB2B-5603-267B-7396-518ADF55C720}"/>
              </a:ext>
            </a:extLst>
          </p:cNvPr>
          <p:cNvGrpSpPr>
            <a:grpSpLocks noChangeAspect="1"/>
          </p:cNvGrpSpPr>
          <p:nvPr/>
        </p:nvGrpSpPr>
        <p:grpSpPr>
          <a:xfrm>
            <a:off x="338285" y="209862"/>
            <a:ext cx="3794803" cy="515421"/>
            <a:chOff x="338285" y="209862"/>
            <a:chExt cx="5905256" cy="802069"/>
          </a:xfrm>
        </p:grpSpPr>
        <p:pic>
          <p:nvPicPr>
            <p:cNvPr id="11" name="Imagem 10" descr="Uma imagem contendo Logotipo&#10;&#10;O conteúdo gerado por IA pode estar incorreto.">
              <a:extLst>
                <a:ext uri="{FF2B5EF4-FFF2-40B4-BE49-F238E27FC236}">
                  <a16:creationId xmlns:a16="http://schemas.microsoft.com/office/drawing/2014/main" id="{5CA0946E-3164-3618-8B73-DB1437AAA7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285" y="299804"/>
              <a:ext cx="2667244" cy="534225"/>
            </a:xfrm>
            <a:prstGeom prst="rect">
              <a:avLst/>
            </a:prstGeom>
          </p:spPr>
        </p:pic>
        <p:pic>
          <p:nvPicPr>
            <p:cNvPr id="13" name="Imagem 12" descr="Logotipo&#10;&#10;O conteúdo gerado por IA pode estar incorreto.">
              <a:extLst>
                <a:ext uri="{FF2B5EF4-FFF2-40B4-BE49-F238E27FC236}">
                  <a16:creationId xmlns:a16="http://schemas.microsoft.com/office/drawing/2014/main" id="{49AF5ECE-67D0-7ABE-6EFC-3A5B671EAB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6576" y="209862"/>
              <a:ext cx="3026965" cy="802069"/>
            </a:xfrm>
            <a:prstGeom prst="rect">
              <a:avLst/>
            </a:prstGeom>
          </p:spPr>
        </p:pic>
      </p:grpSp>
      <p:sp>
        <p:nvSpPr>
          <p:cNvPr id="14" name="CaixaDeTexto 13">
            <a:extLst>
              <a:ext uri="{FF2B5EF4-FFF2-40B4-BE49-F238E27FC236}">
                <a16:creationId xmlns:a16="http://schemas.microsoft.com/office/drawing/2014/main" id="{94162D34-2B68-B8C1-E891-FB38924E15DA}"/>
              </a:ext>
            </a:extLst>
          </p:cNvPr>
          <p:cNvSpPr txBox="1"/>
          <p:nvPr/>
        </p:nvSpPr>
        <p:spPr>
          <a:xfrm>
            <a:off x="0" y="848068"/>
            <a:ext cx="9066972" cy="1077218"/>
          </a:xfrm>
          <a:prstGeom prst="rect">
            <a:avLst/>
          </a:prstGeom>
          <a:noFill/>
        </p:spPr>
        <p:txBody>
          <a:bodyPr wrap="square" rtlCol="0">
            <a:spAutoFit/>
          </a:bodyPr>
          <a:lstStyle/>
          <a:p>
            <a:pPr algn="ctr"/>
            <a:r>
              <a:rPr lang="pt-BR" sz="3200" b="1" dirty="0">
                <a:solidFill>
                  <a:srgbClr val="354B2F"/>
                </a:solidFill>
                <a:latin typeface="+mj-lt"/>
              </a:rPr>
              <a:t>Revisitação da Política Nacional de Plantas Medicinais e Fitoterápicos</a:t>
            </a:r>
          </a:p>
        </p:txBody>
      </p:sp>
      <p:sp>
        <p:nvSpPr>
          <p:cNvPr id="2" name="CaixaDeTexto 1">
            <a:extLst>
              <a:ext uri="{FF2B5EF4-FFF2-40B4-BE49-F238E27FC236}">
                <a16:creationId xmlns:a16="http://schemas.microsoft.com/office/drawing/2014/main" id="{E4C9599D-C9FC-9E3E-5594-63A9166953D8}"/>
              </a:ext>
            </a:extLst>
          </p:cNvPr>
          <p:cNvSpPr txBox="1"/>
          <p:nvPr/>
        </p:nvSpPr>
        <p:spPr>
          <a:xfrm>
            <a:off x="112940" y="2092505"/>
            <a:ext cx="8455826" cy="4093428"/>
          </a:xfrm>
          <a:prstGeom prst="rect">
            <a:avLst/>
          </a:prstGeom>
          <a:noFill/>
        </p:spPr>
        <p:txBody>
          <a:bodyPr wrap="square" rtlCol="0">
            <a:spAutoFit/>
          </a:bodyPr>
          <a:lstStyle/>
          <a:p>
            <a:pPr algn="just"/>
            <a:r>
              <a:rPr lang="pt-BR" sz="2000" dirty="0"/>
              <a:t>Nos dias 29, 30 e 31 de maio de 2023, as RedesFito realizaram o Webinário Política Nacional de Plantas Medicinais e Fitoterápicos revisitada ,   com o objetivo de rever a PNPMF após dezessete anos de sua implantação, seus avanços, retrocessos e principais produtos e apresentar propostas. </a:t>
            </a:r>
          </a:p>
          <a:p>
            <a:pPr algn="just"/>
            <a:r>
              <a:rPr lang="pt-BR" sz="2000" dirty="0"/>
              <a:t>Foram abordados os seguintes temas: Distinção entre PNPMF e PNPC; Foco na Inovação da biodiversidade; Conhecimento tradicional e científico na inovação em fitoterápicos; A transversalidade da PNPMF; Implementação e financiamento do programa da PNPMF; Novas perspectivas para o Comitê Nacional de Plantas Medicinais e Fitoterápicos do Programa da PNPMF. </a:t>
            </a:r>
          </a:p>
          <a:p>
            <a:pPr algn="just"/>
            <a:r>
              <a:rPr lang="pt-BR" sz="2000" dirty="0"/>
              <a:t>Ao final desta revisão foram apresentadas 18 proposições a serem consideradas pelo Ministério da Saúde na retomada do Programa Nacional de Plantas Medicinais e Fitoterápicos, ocorrido em 2024 .</a:t>
            </a:r>
          </a:p>
        </p:txBody>
      </p:sp>
      <p:pic>
        <p:nvPicPr>
          <p:cNvPr id="2050" name="Picture 2" descr="Fiocruz propõe revisão da Política Nacional de Plantas Medicinais e  Fitoterápicos | Agência Fiocruz de Notícias">
            <a:extLst>
              <a:ext uri="{FF2B5EF4-FFF2-40B4-BE49-F238E27FC236}">
                <a16:creationId xmlns:a16="http://schemas.microsoft.com/office/drawing/2014/main" id="{EF79EAF7-9311-8183-AD5D-CE6D94A077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1705" y="1800203"/>
            <a:ext cx="3333750"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560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D28863E-1A77-A157-3F8E-2906E586BC79}"/>
            </a:ext>
          </a:extLst>
        </p:cNvPr>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0D27E942-1271-72E3-5DBF-B5847674A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6" descr="Forma, Quadrado&#10;&#10;O conteúdo gerado por IA pode estar incorreto.">
            <a:extLst>
              <a:ext uri="{FF2B5EF4-FFF2-40B4-BE49-F238E27FC236}">
                <a16:creationId xmlns:a16="http://schemas.microsoft.com/office/drawing/2014/main" id="{8CEC8C26-56E1-3B43-6E54-1BE7571341AD}"/>
              </a:ext>
            </a:extLst>
          </p:cNvPr>
          <p:cNvPicPr>
            <a:picLocks noChangeAspect="1"/>
          </p:cNvPicPr>
          <p:nvPr/>
        </p:nvPicPr>
        <p:blipFill>
          <a:blip r:embed="rId4">
            <a:extLst>
              <a:ext uri="{28A0092B-C50C-407E-A947-70E740481C1C}">
                <a14:useLocalDpi xmlns:a14="http://schemas.microsoft.com/office/drawing/2010/main" val="0"/>
              </a:ext>
            </a:extLst>
          </a:blip>
          <a:srcRect r="76470"/>
          <a:stretch>
            <a:fillRect/>
          </a:stretch>
        </p:blipFill>
        <p:spPr>
          <a:xfrm>
            <a:off x="9320246" y="0"/>
            <a:ext cx="2868706" cy="6858000"/>
          </a:xfrm>
          <a:prstGeom prst="rect">
            <a:avLst/>
          </a:prstGeom>
        </p:spPr>
      </p:pic>
      <p:grpSp>
        <p:nvGrpSpPr>
          <p:cNvPr id="3" name="Agrupar 2">
            <a:extLst>
              <a:ext uri="{FF2B5EF4-FFF2-40B4-BE49-F238E27FC236}">
                <a16:creationId xmlns:a16="http://schemas.microsoft.com/office/drawing/2014/main" id="{58C853E0-B3D6-49AC-188C-74C6E67B72EE}"/>
              </a:ext>
            </a:extLst>
          </p:cNvPr>
          <p:cNvGrpSpPr>
            <a:grpSpLocks noChangeAspect="1"/>
          </p:cNvGrpSpPr>
          <p:nvPr/>
        </p:nvGrpSpPr>
        <p:grpSpPr>
          <a:xfrm>
            <a:off x="338285" y="209862"/>
            <a:ext cx="3794803" cy="515421"/>
            <a:chOff x="338285" y="209862"/>
            <a:chExt cx="5905256" cy="802069"/>
          </a:xfrm>
        </p:grpSpPr>
        <p:pic>
          <p:nvPicPr>
            <p:cNvPr id="11" name="Imagem 10" descr="Uma imagem contendo Logotipo&#10;&#10;O conteúdo gerado por IA pode estar incorreto.">
              <a:extLst>
                <a:ext uri="{FF2B5EF4-FFF2-40B4-BE49-F238E27FC236}">
                  <a16:creationId xmlns:a16="http://schemas.microsoft.com/office/drawing/2014/main" id="{DA7B4F4E-3D00-3491-0D41-97DC86DACB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285" y="299804"/>
              <a:ext cx="2667244" cy="534225"/>
            </a:xfrm>
            <a:prstGeom prst="rect">
              <a:avLst/>
            </a:prstGeom>
          </p:spPr>
        </p:pic>
        <p:pic>
          <p:nvPicPr>
            <p:cNvPr id="13" name="Imagem 12" descr="Logotipo&#10;&#10;O conteúdo gerado por IA pode estar incorreto.">
              <a:extLst>
                <a:ext uri="{FF2B5EF4-FFF2-40B4-BE49-F238E27FC236}">
                  <a16:creationId xmlns:a16="http://schemas.microsoft.com/office/drawing/2014/main" id="{4E0CFC12-D9A3-33F4-2D90-E599024C20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6576" y="209862"/>
              <a:ext cx="3026965" cy="802069"/>
            </a:xfrm>
            <a:prstGeom prst="rect">
              <a:avLst/>
            </a:prstGeom>
          </p:spPr>
        </p:pic>
      </p:grpSp>
      <p:sp>
        <p:nvSpPr>
          <p:cNvPr id="14" name="CaixaDeTexto 13">
            <a:extLst>
              <a:ext uri="{FF2B5EF4-FFF2-40B4-BE49-F238E27FC236}">
                <a16:creationId xmlns:a16="http://schemas.microsoft.com/office/drawing/2014/main" id="{2A1D5547-2063-483F-A7E5-629CAEA3B9BD}"/>
              </a:ext>
            </a:extLst>
          </p:cNvPr>
          <p:cNvSpPr txBox="1"/>
          <p:nvPr/>
        </p:nvSpPr>
        <p:spPr>
          <a:xfrm>
            <a:off x="294742" y="725283"/>
            <a:ext cx="10667172" cy="954107"/>
          </a:xfrm>
          <a:prstGeom prst="rect">
            <a:avLst/>
          </a:prstGeom>
          <a:noFill/>
        </p:spPr>
        <p:txBody>
          <a:bodyPr wrap="square" rtlCol="0">
            <a:spAutoFit/>
          </a:bodyPr>
          <a:lstStyle/>
          <a:p>
            <a:pPr algn="ctr"/>
            <a:r>
              <a:rPr lang="pt-BR" sz="2800" b="1" dirty="0">
                <a:solidFill>
                  <a:srgbClr val="354B2F"/>
                </a:solidFill>
              </a:rPr>
              <a:t>Seminário Internacional “Inovação em Medicamentos da Biodiversidade na Perspectiva Ecológica”</a:t>
            </a:r>
            <a:endParaRPr lang="pt-BR" sz="2800" b="1" dirty="0">
              <a:solidFill>
                <a:srgbClr val="354B2F"/>
              </a:solidFill>
              <a:latin typeface="+mj-lt"/>
            </a:endParaRPr>
          </a:p>
        </p:txBody>
      </p:sp>
      <p:sp>
        <p:nvSpPr>
          <p:cNvPr id="2" name="CaixaDeTexto 1">
            <a:extLst>
              <a:ext uri="{FF2B5EF4-FFF2-40B4-BE49-F238E27FC236}">
                <a16:creationId xmlns:a16="http://schemas.microsoft.com/office/drawing/2014/main" id="{B196D20E-950E-69B1-7151-31B956D4A486}"/>
              </a:ext>
            </a:extLst>
          </p:cNvPr>
          <p:cNvSpPr txBox="1"/>
          <p:nvPr/>
        </p:nvSpPr>
        <p:spPr>
          <a:xfrm>
            <a:off x="174513" y="1885400"/>
            <a:ext cx="8980373" cy="4801314"/>
          </a:xfrm>
          <a:prstGeom prst="rect">
            <a:avLst/>
          </a:prstGeom>
          <a:noFill/>
        </p:spPr>
        <p:txBody>
          <a:bodyPr wrap="square" rtlCol="0">
            <a:spAutoFit/>
          </a:bodyPr>
          <a:lstStyle/>
          <a:p>
            <a:pPr algn="just"/>
            <a:r>
              <a:rPr lang="pt-BR" dirty="0"/>
              <a:t>Em 2024, as RedesFito participaram ativamente do “Seminário Internacional Inovação em Medicamentos da Biodiversidade na Perspectiva Ecológica” evento que promoveu o debate internacional para a formulação de uma política na perspectiva ecológica pautada na difusão das tecnologias de classe mundial, na agregação de valor aos seus produtos, bem como nos processos locais de aprendizado .</a:t>
            </a:r>
          </a:p>
          <a:p>
            <a:pPr algn="just"/>
            <a:r>
              <a:rPr lang="pt-BR" dirty="0"/>
              <a:t>As seguintes necessidades foram destacadas: </a:t>
            </a:r>
          </a:p>
          <a:p>
            <a:pPr algn="just"/>
            <a:r>
              <a:rPr lang="pt-BR" dirty="0"/>
              <a:t>-Vontade política do governo, para promover  mudanças institucionais e organizacionais capazes de estabelecer novos instrumentos de gestão, fomento e  financiamento.</a:t>
            </a:r>
          </a:p>
          <a:p>
            <a:pPr algn="just"/>
            <a:r>
              <a:rPr lang="pt-BR" dirty="0"/>
              <a:t> -Novo marco regulatório pautado  pela distinção entre medicamentos fitoterápicos e medicamentos da biodiversidade.</a:t>
            </a:r>
          </a:p>
          <a:p>
            <a:pPr algn="just"/>
            <a:r>
              <a:rPr lang="pt-BR" dirty="0"/>
              <a:t> Novo critério de propriedade intelectual baseado no </a:t>
            </a:r>
            <a:r>
              <a:rPr lang="pt-BR" dirty="0" err="1"/>
              <a:t>Creative</a:t>
            </a:r>
            <a:r>
              <a:rPr lang="pt-BR" dirty="0"/>
              <a:t> Commons, capaz de destravar e alavancar o processo de inovação.  </a:t>
            </a:r>
          </a:p>
          <a:p>
            <a:pPr algn="just"/>
            <a:r>
              <a:rPr lang="pt-BR" dirty="0"/>
              <a:t>- Os conceitos relacionados à inovação em medicamentos da biodiversidade representam uma base sólida para a formulação de uma política que viabilize efetivamente o potencial da nossa biodiversidade, transformando o mesmo em inovações, abrindo um novo caminho para o desenvolvimento de medicamentos no Brasil de forma ecológica, inclusiva, distributiva, participativa e soberana </a:t>
            </a:r>
            <a:r>
              <a:rPr lang="pt-BR" sz="1600" dirty="0"/>
              <a:t>. </a:t>
            </a:r>
          </a:p>
        </p:txBody>
      </p:sp>
      <p:pic>
        <p:nvPicPr>
          <p:cNvPr id="3074" name="Picture 2" descr="Home - Seminário Internacional Inovação em Medicamentos da Biodiversidade">
            <a:extLst>
              <a:ext uri="{FF2B5EF4-FFF2-40B4-BE49-F238E27FC236}">
                <a16:creationId xmlns:a16="http://schemas.microsoft.com/office/drawing/2014/main" id="{A40494F1-BDA8-B6FF-A0A0-2B26A9E473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64084" y="2369966"/>
            <a:ext cx="2688088" cy="379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234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BA35FE8-A498-0B12-5172-9514AA7E50C4}"/>
            </a:ext>
          </a:extLst>
        </p:cNvPr>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37234B2F-3286-B9CD-6602-59EF21F8A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6" descr="Forma, Quadrado&#10;&#10;O conteúdo gerado por IA pode estar incorreto.">
            <a:extLst>
              <a:ext uri="{FF2B5EF4-FFF2-40B4-BE49-F238E27FC236}">
                <a16:creationId xmlns:a16="http://schemas.microsoft.com/office/drawing/2014/main" id="{504FD71B-DE3F-8036-4BFA-BBB5992C9094}"/>
              </a:ext>
            </a:extLst>
          </p:cNvPr>
          <p:cNvPicPr>
            <a:picLocks noChangeAspect="1"/>
          </p:cNvPicPr>
          <p:nvPr/>
        </p:nvPicPr>
        <p:blipFill>
          <a:blip r:embed="rId3">
            <a:extLst>
              <a:ext uri="{28A0092B-C50C-407E-A947-70E740481C1C}">
                <a14:useLocalDpi xmlns:a14="http://schemas.microsoft.com/office/drawing/2010/main" val="0"/>
              </a:ext>
            </a:extLst>
          </a:blip>
          <a:srcRect r="76470"/>
          <a:stretch>
            <a:fillRect/>
          </a:stretch>
        </p:blipFill>
        <p:spPr>
          <a:xfrm>
            <a:off x="9320246" y="0"/>
            <a:ext cx="2868706" cy="6858000"/>
          </a:xfrm>
          <a:prstGeom prst="rect">
            <a:avLst/>
          </a:prstGeom>
        </p:spPr>
      </p:pic>
      <p:grpSp>
        <p:nvGrpSpPr>
          <p:cNvPr id="3" name="Agrupar 2">
            <a:extLst>
              <a:ext uri="{FF2B5EF4-FFF2-40B4-BE49-F238E27FC236}">
                <a16:creationId xmlns:a16="http://schemas.microsoft.com/office/drawing/2014/main" id="{D9B78CB6-3084-5366-C121-34C9F6402ABC}"/>
              </a:ext>
            </a:extLst>
          </p:cNvPr>
          <p:cNvGrpSpPr>
            <a:grpSpLocks noChangeAspect="1"/>
          </p:cNvGrpSpPr>
          <p:nvPr/>
        </p:nvGrpSpPr>
        <p:grpSpPr>
          <a:xfrm>
            <a:off x="338285" y="209862"/>
            <a:ext cx="3794803" cy="515421"/>
            <a:chOff x="338285" y="209862"/>
            <a:chExt cx="5905256" cy="802069"/>
          </a:xfrm>
        </p:grpSpPr>
        <p:pic>
          <p:nvPicPr>
            <p:cNvPr id="11" name="Imagem 10" descr="Uma imagem contendo Logotipo&#10;&#10;O conteúdo gerado por IA pode estar incorreto.">
              <a:extLst>
                <a:ext uri="{FF2B5EF4-FFF2-40B4-BE49-F238E27FC236}">
                  <a16:creationId xmlns:a16="http://schemas.microsoft.com/office/drawing/2014/main" id="{25163530-E0EA-FE51-AC26-3A7582239D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285" y="299804"/>
              <a:ext cx="2667244" cy="534225"/>
            </a:xfrm>
            <a:prstGeom prst="rect">
              <a:avLst/>
            </a:prstGeom>
          </p:spPr>
        </p:pic>
        <p:pic>
          <p:nvPicPr>
            <p:cNvPr id="13" name="Imagem 12" descr="Logotipo&#10;&#10;O conteúdo gerado por IA pode estar incorreto.">
              <a:extLst>
                <a:ext uri="{FF2B5EF4-FFF2-40B4-BE49-F238E27FC236}">
                  <a16:creationId xmlns:a16="http://schemas.microsoft.com/office/drawing/2014/main" id="{8C48879D-B607-8B0F-F6BD-05C9382D5B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6576" y="209862"/>
              <a:ext cx="3026965" cy="802069"/>
            </a:xfrm>
            <a:prstGeom prst="rect">
              <a:avLst/>
            </a:prstGeom>
          </p:spPr>
        </p:pic>
      </p:grpSp>
      <p:sp>
        <p:nvSpPr>
          <p:cNvPr id="14" name="CaixaDeTexto 13">
            <a:extLst>
              <a:ext uri="{FF2B5EF4-FFF2-40B4-BE49-F238E27FC236}">
                <a16:creationId xmlns:a16="http://schemas.microsoft.com/office/drawing/2014/main" id="{B02427FB-EFC8-7545-D0C9-14304602B077}"/>
              </a:ext>
            </a:extLst>
          </p:cNvPr>
          <p:cNvSpPr txBox="1"/>
          <p:nvPr/>
        </p:nvSpPr>
        <p:spPr>
          <a:xfrm>
            <a:off x="1693829" y="1185329"/>
            <a:ext cx="6837945" cy="707886"/>
          </a:xfrm>
          <a:prstGeom prst="rect">
            <a:avLst/>
          </a:prstGeom>
          <a:noFill/>
        </p:spPr>
        <p:txBody>
          <a:bodyPr wrap="square" rtlCol="0">
            <a:spAutoFit/>
          </a:bodyPr>
          <a:lstStyle/>
          <a:p>
            <a:r>
              <a:rPr lang="pt-BR" sz="4000" b="1" dirty="0">
                <a:solidFill>
                  <a:srgbClr val="354B2F"/>
                </a:solidFill>
                <a:latin typeface="+mj-lt"/>
              </a:rPr>
              <a:t>Programa RedesFito Convida</a:t>
            </a:r>
          </a:p>
        </p:txBody>
      </p:sp>
      <p:sp>
        <p:nvSpPr>
          <p:cNvPr id="2" name="CaixaDeTexto 1">
            <a:extLst>
              <a:ext uri="{FF2B5EF4-FFF2-40B4-BE49-F238E27FC236}">
                <a16:creationId xmlns:a16="http://schemas.microsoft.com/office/drawing/2014/main" id="{8EB6446F-A30D-8AF1-9BE2-CD6CA1311892}"/>
              </a:ext>
            </a:extLst>
          </p:cNvPr>
          <p:cNvSpPr txBox="1"/>
          <p:nvPr/>
        </p:nvSpPr>
        <p:spPr>
          <a:xfrm>
            <a:off x="338285" y="2066025"/>
            <a:ext cx="9241144" cy="3046988"/>
          </a:xfrm>
          <a:prstGeom prst="rect">
            <a:avLst/>
          </a:prstGeom>
          <a:noFill/>
        </p:spPr>
        <p:txBody>
          <a:bodyPr wrap="square" rtlCol="0">
            <a:spAutoFit/>
          </a:bodyPr>
          <a:lstStyle/>
          <a:p>
            <a:pPr algn="just"/>
            <a:r>
              <a:rPr lang="pt-BR" sz="2400" dirty="0"/>
              <a:t>Os episódios do programa RedesFito Convida reúnem em rodas de conversa especialistas representativos da academia, do terceiro setor, do governo, do conhecimento tradicional, de empresas e assim por diante, sempre atualizando, esclarecendo e apontando perspectivas. Os debates ainda respondem perguntas que vem de todo Brasil a respeito dos conteúdos.  Este programa, pode ser visto como um repositório e também  utilizado como base de dados na elaboração de pesquisa acadêmica. </a:t>
            </a:r>
            <a:endParaRPr lang="pt-BR" sz="2400" dirty="0">
              <a:solidFill>
                <a:schemeClr val="bg1"/>
              </a:solidFill>
            </a:endParaRPr>
          </a:p>
        </p:txBody>
      </p:sp>
    </p:spTree>
    <p:extLst>
      <p:ext uri="{BB962C8B-B14F-4D97-AF65-F5344CB8AC3E}">
        <p14:creationId xmlns:p14="http://schemas.microsoft.com/office/powerpoint/2010/main" val="148786904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843</TotalTime>
  <Words>1400</Words>
  <Application>Microsoft Office PowerPoint</Application>
  <PresentationFormat>Widescreen</PresentationFormat>
  <Paragraphs>66</Paragraphs>
  <Slides>14</Slides>
  <Notes>3</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Aptos</vt:lpstr>
      <vt:lpstr>Aptos Display</vt:lpstr>
      <vt:lpstr>Arial</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EUGENIO FERNANDES TELLES</dc:creator>
  <cp:lastModifiedBy>Mayara Rezende</cp:lastModifiedBy>
  <cp:revision>29</cp:revision>
  <dcterms:created xsi:type="dcterms:W3CDTF">2025-06-18T16:37:33Z</dcterms:created>
  <dcterms:modified xsi:type="dcterms:W3CDTF">2025-07-08T13:24:06Z</dcterms:modified>
</cp:coreProperties>
</file>