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 lvl="0">
      <a:defRPr lang="pt-BR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75F96A-6A28-1AB0-DAA9-44980DB0B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4D4B7BD-711F-BE95-4A76-84C76BB75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48351B2-31F4-93DC-44CC-C7346A8C3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4B04-5545-472E-89D1-DD220AD19F12}" type="datetimeFigureOut">
              <a:rPr lang="pt-BR" smtClean="0"/>
              <a:t>18/07/2025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6D89B1B-4F8E-CAFE-37E6-4871009A5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840572C-DAD0-7FC5-A8E8-DAA583BF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D268-370F-4077-AB89-3DF9D4F0A0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848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BB61057-4488-E837-FC87-68458B206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65036EAA-BE14-5B4F-5104-8330E4030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14DAF8E-5C5E-C53C-3FF5-83974C4C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4B04-5545-472E-89D1-DD220AD19F12}" type="datetimeFigureOut">
              <a:rPr lang="pt-BR" smtClean="0"/>
              <a:t>18/07/2025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0A130BC-0D48-6D55-910B-7C3105098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C78640F-25F6-70C6-9EA2-34E7AA3B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D268-370F-4077-AB89-3DF9D4F0A0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52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BB78A7A-D76D-904D-E693-9990BD350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468B71C4-7E98-09C2-E32D-E69ED5192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ACCE00F-ABEF-C6F6-4287-A327930BF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4B04-5545-472E-89D1-DD220AD19F12}" type="datetimeFigureOut">
              <a:rPr lang="pt-BR" smtClean="0"/>
              <a:t>18/07/2025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EA8BF11-7F5D-38FC-05B0-588F2DC0B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985140F-10D7-AFE3-E027-13846BA76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D268-370F-4077-AB89-3DF9D4F0A0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05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FF6C88-9871-178F-AAE2-E73E76886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04C3459-AA6F-0C16-D535-B780084C7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73BAA7C-EAB5-DEEA-F62B-BD2EB7F2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4B04-5545-472E-89D1-DD220AD19F12}" type="datetimeFigureOut">
              <a:rPr lang="pt-BR" smtClean="0"/>
              <a:t>18/07/2025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85C664D-B761-B083-296A-84B3ECD2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E5D9EE6-2025-1716-0FA9-B8294B76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D268-370F-4077-AB89-3DF9D4F0A0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982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933183A-AE76-E916-AFBA-881BE5B5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50833906-76B4-0A8C-7A85-DE8A24A7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5C2E55C-9873-B748-B612-136233A7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4B04-5545-472E-89D1-DD220AD19F12}" type="datetimeFigureOut">
              <a:rPr lang="pt-BR" smtClean="0"/>
              <a:t>18/07/2025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054A13A-B9DB-E992-7616-69318A2ED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B5D6759-9829-56F6-C840-26A684049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D268-370F-4077-AB89-3DF9D4F0A0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36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4002A7-600B-B975-C8D7-0919D953E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36BA8DC-E791-0B13-6E69-DBDD4C2ED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CB9C43EF-EC48-8590-A62F-927E3AD9A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5DFA88F2-8100-73D1-5CAA-E88502E8C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4B04-5545-472E-89D1-DD220AD19F12}" type="datetimeFigureOut">
              <a:rPr lang="pt-BR" smtClean="0"/>
              <a:t>18/07/2025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371FA2F9-370E-D741-5154-84176D0C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F23A171-3110-F418-9CC7-9CE728AF9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D268-370F-4077-AB89-3DF9D4F0A0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44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B5D396-D794-C8C5-BBC3-C6FBDA5A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3A43A96-DE56-4EF2-5792-0750E18F6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0E569596-F3B4-F171-34E7-49A52AD88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F69E0A51-DE9E-42C8-E44A-F9138D68F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F502DA95-0DA5-A2CA-FC3A-3B00B31C7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FFC249DF-AEBF-A8EA-13D2-B7379244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4B04-5545-472E-89D1-DD220AD19F12}" type="datetimeFigureOut">
              <a:rPr lang="pt-BR" smtClean="0"/>
              <a:t>18/07/2025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F576C0A1-F16F-6957-C3DA-05602B7C4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60F79011-423F-9D8E-74DE-5F4F36A06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D268-370F-4077-AB89-3DF9D4F0A0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69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465E05-C877-E4EF-D07A-F335AB0E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62B167DE-0C2D-2B9B-CE75-A0FC7D68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4B04-5545-472E-89D1-DD220AD19F12}" type="datetimeFigureOut">
              <a:rPr lang="pt-BR" smtClean="0"/>
              <a:t>18/07/2025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40386DD8-B648-C299-EC94-B4F8686E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7D373BDE-9DDA-355C-7D01-B4546F24E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D268-370F-4077-AB89-3DF9D4F0A0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2177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644F54C8-21E1-CBBA-C412-F59BCD7D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4B04-5545-472E-89D1-DD220AD19F12}" type="datetimeFigureOut">
              <a:rPr lang="pt-BR" smtClean="0"/>
              <a:t>18/07/2025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88756086-11D6-3A86-1D79-75B8BF12B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7C53AABE-84AE-B7CE-891E-D238F5ED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D268-370F-4077-AB89-3DF9D4F0A0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7899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DCE32B-E775-EE12-471E-5AA566EF6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34B521E-B9F5-B490-2575-B8109A306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691A7E96-445C-72E3-8B24-03490F765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13F78CC1-7104-A2D3-67C7-A4F239FEA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4B04-5545-472E-89D1-DD220AD19F12}" type="datetimeFigureOut">
              <a:rPr lang="pt-BR" smtClean="0"/>
              <a:t>18/07/2025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ABE8C8A-8299-147F-AEFD-9BE991BC7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6DFACF5-9924-1DE6-1AA8-CF1A2E79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D268-370F-4077-AB89-3DF9D4F0A0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036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5C32B48-A512-EB7F-73E8-441F41BE0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F2A9E6FA-B039-2AC8-2296-5CCF075ED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72DAE489-71BE-DD2A-D083-21BEA6DD3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1463E3B-D976-3560-6507-E961F167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14B04-5545-472E-89D1-DD220AD19F12}" type="datetimeFigureOut">
              <a:rPr lang="pt-BR" smtClean="0"/>
              <a:t>18/07/2025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C7C06740-561A-96E3-D630-7702239C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CF4053C-533F-DC26-0E79-3C168BD4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D268-370F-4077-AB89-3DF9D4F0A0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7719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19135B45-DF0A-4F20-BD0C-E5541010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E1A5865-2632-E4FE-5880-578B0B5D8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280EC36-7A98-8E53-1DFC-93F261FE7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D14B04-5545-472E-89D1-DD220AD19F12}" type="datetimeFigureOut">
              <a:rPr lang="pt-BR" smtClean="0"/>
              <a:t>18/07/2025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1069E8C-9432-CA50-CDF0-941B2792E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F1CD534-E8DD-6EB1-8868-F260F563C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4ED268-370F-4077-AB89-3DF9D4F0A0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25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5D9FC6AC-4A12-4825-8ABE-0732B8EF4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8B02F26C-2C47-25EA-E474-77681B794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8691326" y="0"/>
            <a:ext cx="3500673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E70EC03-33AB-B3A1-A899-27EB7761F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EE6B45F5-AEF3-1C21-7506-C6BD8DFB8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55DF6719-BE7E-5F8A-81FE-E1ED6021F3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942ABE7D-8435-724C-087D-59D1C46A1E36}"/>
              </a:ext>
            </a:extLst>
          </p:cNvPr>
          <p:cNvSpPr txBox="1"/>
          <p:nvPr/>
        </p:nvSpPr>
        <p:spPr>
          <a:xfrm>
            <a:off x="525385" y="1112505"/>
            <a:ext cx="6617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354B2F"/>
                </a:solidFill>
                <a:latin typeface="+mj-lt"/>
              </a:rPr>
              <a:t>Escola Técnica em Agroecologia Luana Carvalho   </a:t>
            </a:r>
            <a:endParaRPr lang="pt-BR" sz="2800" b="1" dirty="0">
              <a:solidFill>
                <a:srgbClr val="354B2F"/>
              </a:solidFill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356" y="2007865"/>
            <a:ext cx="6804899" cy="452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502170" y="1540243"/>
            <a:ext cx="7204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Viveiro de mudas </a:t>
            </a:r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grpSp>
        <p:nvGrpSpPr>
          <p:cNvPr id="16" name="Group 65"/>
          <p:cNvGrpSpPr>
            <a:grpSpLocks/>
          </p:cNvGrpSpPr>
          <p:nvPr/>
        </p:nvGrpSpPr>
        <p:grpSpPr>
          <a:xfrm>
            <a:off x="424212" y="2675762"/>
            <a:ext cx="9663683" cy="3280538"/>
            <a:chOff x="0" y="0"/>
            <a:chExt cx="9663683" cy="3281172"/>
          </a:xfrm>
        </p:grpSpPr>
        <p:pic>
          <p:nvPicPr>
            <p:cNvPr id="17" name="Image 6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7244"/>
              <a:ext cx="4573524" cy="3233928"/>
            </a:xfrm>
            <a:prstGeom prst="rect">
              <a:avLst/>
            </a:prstGeom>
          </p:spPr>
        </p:pic>
        <p:pic>
          <p:nvPicPr>
            <p:cNvPr id="19" name="Image 6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17720" y="0"/>
              <a:ext cx="5045963" cy="3281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27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903387" y="1040006"/>
            <a:ext cx="5823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err="1" smtClean="0">
                <a:solidFill>
                  <a:srgbClr val="354B2F"/>
                </a:solidFill>
                <a:latin typeface="+mj-lt"/>
              </a:rPr>
              <a:t>Meliponário</a:t>
            </a:r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 </a:t>
            </a:r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F62341-EE6E-8492-3377-AF9CC5D35ABE}"/>
              </a:ext>
            </a:extLst>
          </p:cNvPr>
          <p:cNvSpPr txBox="1"/>
          <p:nvPr/>
        </p:nvSpPr>
        <p:spPr>
          <a:xfrm>
            <a:off x="502170" y="2552174"/>
            <a:ext cx="8527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387" y="1801704"/>
            <a:ext cx="6646704" cy="45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5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-3048" y="1277603"/>
            <a:ext cx="1117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Laboratório de fitoterápicos  </a:t>
            </a:r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F62341-EE6E-8492-3377-AF9CC5D35ABE}"/>
              </a:ext>
            </a:extLst>
          </p:cNvPr>
          <p:cNvSpPr txBox="1"/>
          <p:nvPr/>
        </p:nvSpPr>
        <p:spPr>
          <a:xfrm>
            <a:off x="502170" y="2552174"/>
            <a:ext cx="85275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O </a:t>
            </a:r>
            <a:r>
              <a:rPr lang="pt-BR" sz="1600" b="1" dirty="0"/>
              <a:t>Laboratório da Escola Técnica em Agroecologia Luana Carvalho (LABETALC)</a:t>
            </a:r>
            <a:r>
              <a:rPr lang="pt-BR" sz="1600" dirty="0"/>
              <a:t> é fruto da luta e auto-organização da classe trabalhadora camponesa. Nasce da necessidade de continuar e ampliar o trabalho com plantas medicinais, iniciado pelo setor de saúde da regional Baixo Sul do Movimento dos Trabalhadores e Trabalhadoras Sem Terra (MST), na perspectiva do resgate e preservação dos saberes populares. 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3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0" y="1455505"/>
            <a:ext cx="11814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O LABETALC tem como objetivo:</a:t>
            </a:r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F62341-EE6E-8492-3377-AF9CC5D35ABE}"/>
              </a:ext>
            </a:extLst>
          </p:cNvPr>
          <p:cNvSpPr txBox="1"/>
          <p:nvPr/>
        </p:nvSpPr>
        <p:spPr>
          <a:xfrm>
            <a:off x="567484" y="2841423"/>
            <a:ext cx="85275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1600" dirty="0" smtClean="0"/>
              <a:t>Qualificar </a:t>
            </a:r>
            <a:r>
              <a:rPr lang="pt-BR" sz="1600" dirty="0"/>
              <a:t>o beneficiamento das plantas medicinais da Escola e das comunidades, </a:t>
            </a:r>
            <a:endParaRPr lang="pt-BR" sz="1600" dirty="0" smtClean="0"/>
          </a:p>
          <a:p>
            <a:endParaRPr lang="pt-BR" sz="1600" dirty="0"/>
          </a:p>
          <a:p>
            <a:r>
              <a:rPr lang="pt-BR" sz="1600" dirty="0"/>
              <a:t>2. Possibilitar geração de renda para a Escola e a juventude do campo, </a:t>
            </a:r>
            <a:endParaRPr lang="pt-BR" sz="1600" dirty="0" smtClean="0"/>
          </a:p>
          <a:p>
            <a:endParaRPr lang="pt-BR" sz="1600" dirty="0"/>
          </a:p>
          <a:p>
            <a:r>
              <a:rPr lang="pt-BR" sz="1600" dirty="0"/>
              <a:t>3. Proporcionar um espaço pedagógico de troca entre conhecimentos científicos e populares nas formações, aulas, oficinas e intercâmbios.</a:t>
            </a:r>
          </a:p>
          <a:p>
            <a:r>
              <a:rPr lang="pt-BR" sz="1600" dirty="0"/>
              <a:t/>
            </a:r>
            <a:br>
              <a:rPr lang="pt-BR" sz="1600" dirty="0"/>
            </a:b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8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502170" y="1540243"/>
            <a:ext cx="5823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F62341-EE6E-8492-3377-AF9CC5D35ABE}"/>
              </a:ext>
            </a:extLst>
          </p:cNvPr>
          <p:cNvSpPr txBox="1"/>
          <p:nvPr/>
        </p:nvSpPr>
        <p:spPr>
          <a:xfrm>
            <a:off x="502170" y="2552174"/>
            <a:ext cx="8527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1221793"/>
            <a:ext cx="5547115" cy="399580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198352" y="1540243"/>
            <a:ext cx="56121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 sabonete íntimo Xoxota Feliz e gel medicinal são produtos gestados desde 2012, a partir da sabedoria ancestral e militância de </a:t>
            </a:r>
            <a:r>
              <a:rPr lang="pt-BR" b="1" dirty="0" err="1"/>
              <a:t>raizeiras</a:t>
            </a:r>
            <a:r>
              <a:rPr lang="pt-BR" b="1" dirty="0"/>
              <a:t>, parteiras, cuidadoras populares do MST dos estados da Paraíba e Bahia e do Cais do Parto – Escola de Saberes Cultura e Tradição Ancestral. Em 2020, foram incorporados como produtos da Rede COSAPOHO que, no território do Baixo Sul da Bahia, articula a comunidade quilombola e pesqueira de Graciosa-MPP, o LABETALC-Setor de saúde-MST, o Cais do Parto-ESCTA-Casa da Parteira e o MPA-CESOL.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0493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51" y="2083411"/>
            <a:ext cx="4959731" cy="358202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280234" y="1509798"/>
            <a:ext cx="613110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/>
            </a:r>
            <a:br>
              <a:rPr lang="pt-BR" b="1" dirty="0"/>
            </a:br>
            <a:endParaRPr lang="pt-BR" b="1" dirty="0"/>
          </a:p>
          <a:p>
            <a:r>
              <a:rPr lang="pt-BR" b="1" dirty="0"/>
              <a:t>A </a:t>
            </a:r>
            <a:r>
              <a:rPr lang="pt-BR" b="1" dirty="0" err="1"/>
              <a:t>desinchadeira</a:t>
            </a:r>
            <a:r>
              <a:rPr lang="pt-BR" b="1" dirty="0"/>
              <a:t> é uma planta muito comum da região do Baixo Sul da Bahia, usada como calmante das pernas, aliviando dores e diminuindo edemas. A arnica-brasileira e o mastruz tem grande poder </a:t>
            </a:r>
            <a:r>
              <a:rPr lang="pt-BR" b="1" dirty="0" err="1"/>
              <a:t>antiinflamatório</a:t>
            </a:r>
            <a:r>
              <a:rPr lang="pt-BR" b="1" dirty="0"/>
              <a:t> aliviando dores de pancadas, dores musculares e articulares, dores nas pernas, varizes, dores de cabeça e até dor de dente. </a:t>
            </a:r>
          </a:p>
          <a:p>
            <a:r>
              <a:rPr lang="pt-BR" b="1" dirty="0"/>
              <a:t/>
            </a:r>
            <a:br>
              <a:rPr lang="pt-BR" b="1" dirty="0"/>
            </a:br>
            <a:endParaRPr lang="pt-BR" b="1" dirty="0"/>
          </a:p>
          <a:p>
            <a:r>
              <a:rPr lang="pt-BR" b="1" dirty="0"/>
              <a:t>Também pode ser usado logo após receber uma injeção ou vacina, inclusive em crianças, como prevenção das reações locais. </a:t>
            </a:r>
          </a:p>
          <a:p>
            <a:r>
              <a:rPr lang="pt-BR" b="1" dirty="0"/>
              <a:t/>
            </a:r>
            <a:br>
              <a:rPr lang="pt-BR" b="1" dirty="0"/>
            </a:b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35821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F62341-EE6E-8492-3377-AF9CC5D35ABE}"/>
              </a:ext>
            </a:extLst>
          </p:cNvPr>
          <p:cNvSpPr txBox="1"/>
          <p:nvPr/>
        </p:nvSpPr>
        <p:spPr>
          <a:xfrm>
            <a:off x="502170" y="2552174"/>
            <a:ext cx="8527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158" y="1221793"/>
            <a:ext cx="3171751" cy="499382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1258" y="1152520"/>
            <a:ext cx="3452639" cy="49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F62341-EE6E-8492-3377-AF9CC5D35ABE}"/>
              </a:ext>
            </a:extLst>
          </p:cNvPr>
          <p:cNvSpPr txBox="1"/>
          <p:nvPr/>
        </p:nvSpPr>
        <p:spPr>
          <a:xfrm>
            <a:off x="502170" y="2552174"/>
            <a:ext cx="8527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467" y="1133833"/>
            <a:ext cx="3135955" cy="485843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0058" y="1133833"/>
            <a:ext cx="3607447" cy="49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5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830" y="1133833"/>
            <a:ext cx="3277990" cy="498854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483" y="1133834"/>
            <a:ext cx="3084670" cy="49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4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502170" y="1540243"/>
            <a:ext cx="5823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Obrigado!</a:t>
            </a:r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F62341-EE6E-8492-3377-AF9CC5D35ABE}"/>
              </a:ext>
            </a:extLst>
          </p:cNvPr>
          <p:cNvSpPr txBox="1"/>
          <p:nvPr/>
        </p:nvSpPr>
        <p:spPr>
          <a:xfrm>
            <a:off x="502170" y="2552174"/>
            <a:ext cx="85275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 smtClean="0"/>
              <a:t>Idson</a:t>
            </a:r>
            <a:r>
              <a:rPr lang="pt-BR" sz="4400" b="1" dirty="0" smtClean="0"/>
              <a:t> Oliveira </a:t>
            </a:r>
          </a:p>
          <a:p>
            <a:r>
              <a:rPr lang="pt-BR" sz="4400" b="1" dirty="0" smtClean="0"/>
              <a:t>(73)981362852</a:t>
            </a:r>
            <a:endParaRPr lang="pt-BR" sz="4400" b="1" dirty="0"/>
          </a:p>
          <a:p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57" y="4417987"/>
            <a:ext cx="1940104" cy="153831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7" y="4415789"/>
            <a:ext cx="1537302" cy="154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10776857" y="-1514709"/>
            <a:ext cx="4280801" cy="837270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502171" y="1540244"/>
            <a:ext cx="4592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Território </a:t>
            </a:r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grpSp>
        <p:nvGrpSpPr>
          <p:cNvPr id="10" name="Group 4"/>
          <p:cNvGrpSpPr>
            <a:grpSpLocks/>
          </p:cNvGrpSpPr>
          <p:nvPr/>
        </p:nvGrpSpPr>
        <p:grpSpPr>
          <a:xfrm>
            <a:off x="4570148" y="1718146"/>
            <a:ext cx="7217588" cy="4609242"/>
            <a:chOff x="0" y="0"/>
            <a:chExt cx="9166993" cy="6484617"/>
          </a:xfrm>
        </p:grpSpPr>
        <p:pic>
          <p:nvPicPr>
            <p:cNvPr id="12" name="Image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4695710" cy="4972621"/>
            </a:xfrm>
            <a:prstGeom prst="rect">
              <a:avLst/>
            </a:prstGeom>
          </p:spPr>
        </p:pic>
        <p:sp>
          <p:nvSpPr>
            <p:cNvPr id="15" name="Graphic 6"/>
            <p:cNvSpPr/>
            <p:nvPr/>
          </p:nvSpPr>
          <p:spPr>
            <a:xfrm>
              <a:off x="3658495" y="2705861"/>
              <a:ext cx="655320" cy="436880"/>
            </a:xfrm>
            <a:custGeom>
              <a:avLst/>
              <a:gdLst/>
              <a:ahLst/>
              <a:cxnLst/>
              <a:rect l="l" t="t" r="r" b="b"/>
              <a:pathLst>
                <a:path w="655320" h="436880">
                  <a:moveTo>
                    <a:pt x="47363" y="31004"/>
                  </a:moveTo>
                  <a:lnTo>
                    <a:pt x="60043" y="56401"/>
                  </a:lnTo>
                  <a:lnTo>
                    <a:pt x="639571" y="436499"/>
                  </a:lnTo>
                  <a:lnTo>
                    <a:pt x="655319" y="412623"/>
                  </a:lnTo>
                  <a:lnTo>
                    <a:pt x="75616" y="32487"/>
                  </a:lnTo>
                  <a:lnTo>
                    <a:pt x="47363" y="31004"/>
                  </a:lnTo>
                  <a:close/>
                </a:path>
                <a:path w="655320" h="436880">
                  <a:moveTo>
                    <a:pt x="0" y="0"/>
                  </a:moveTo>
                  <a:lnTo>
                    <a:pt x="55117" y="110743"/>
                  </a:lnTo>
                  <a:lnTo>
                    <a:pt x="58674" y="117728"/>
                  </a:lnTo>
                  <a:lnTo>
                    <a:pt x="67182" y="120650"/>
                  </a:lnTo>
                  <a:lnTo>
                    <a:pt x="81406" y="113537"/>
                  </a:lnTo>
                  <a:lnTo>
                    <a:pt x="84200" y="105028"/>
                  </a:lnTo>
                  <a:lnTo>
                    <a:pt x="80771" y="97916"/>
                  </a:lnTo>
                  <a:lnTo>
                    <a:pt x="60043" y="56401"/>
                  </a:lnTo>
                  <a:lnTo>
                    <a:pt x="15875" y="27431"/>
                  </a:lnTo>
                  <a:lnTo>
                    <a:pt x="31495" y="3555"/>
                  </a:lnTo>
                  <a:lnTo>
                    <a:pt x="67842" y="3555"/>
                  </a:lnTo>
                  <a:lnTo>
                    <a:pt x="0" y="0"/>
                  </a:lnTo>
                  <a:close/>
                </a:path>
                <a:path w="655320" h="436880">
                  <a:moveTo>
                    <a:pt x="31495" y="3555"/>
                  </a:moveTo>
                  <a:lnTo>
                    <a:pt x="15875" y="27431"/>
                  </a:lnTo>
                  <a:lnTo>
                    <a:pt x="60043" y="56401"/>
                  </a:lnTo>
                  <a:lnTo>
                    <a:pt x="47363" y="31004"/>
                  </a:lnTo>
                  <a:lnTo>
                    <a:pt x="22860" y="29717"/>
                  </a:lnTo>
                  <a:lnTo>
                    <a:pt x="36449" y="9143"/>
                  </a:lnTo>
                  <a:lnTo>
                    <a:pt x="40017" y="9143"/>
                  </a:lnTo>
                  <a:lnTo>
                    <a:pt x="31495" y="3555"/>
                  </a:lnTo>
                  <a:close/>
                </a:path>
                <a:path w="655320" h="436880">
                  <a:moveTo>
                    <a:pt x="67842" y="3555"/>
                  </a:moveTo>
                  <a:lnTo>
                    <a:pt x="31495" y="3555"/>
                  </a:lnTo>
                  <a:lnTo>
                    <a:pt x="75616" y="32487"/>
                  </a:lnTo>
                  <a:lnTo>
                    <a:pt x="122046" y="34925"/>
                  </a:lnTo>
                  <a:lnTo>
                    <a:pt x="129920" y="35432"/>
                  </a:lnTo>
                  <a:lnTo>
                    <a:pt x="136651" y="29337"/>
                  </a:lnTo>
                  <a:lnTo>
                    <a:pt x="137413" y="13588"/>
                  </a:lnTo>
                  <a:lnTo>
                    <a:pt x="131444" y="6857"/>
                  </a:lnTo>
                  <a:lnTo>
                    <a:pt x="67842" y="3555"/>
                  </a:lnTo>
                  <a:close/>
                </a:path>
                <a:path w="655320" h="436880">
                  <a:moveTo>
                    <a:pt x="40017" y="9143"/>
                  </a:moveTo>
                  <a:lnTo>
                    <a:pt x="36449" y="9143"/>
                  </a:lnTo>
                  <a:lnTo>
                    <a:pt x="47363" y="31004"/>
                  </a:lnTo>
                  <a:lnTo>
                    <a:pt x="75616" y="32487"/>
                  </a:lnTo>
                  <a:lnTo>
                    <a:pt x="40017" y="9143"/>
                  </a:lnTo>
                  <a:close/>
                </a:path>
                <a:path w="655320" h="436880">
                  <a:moveTo>
                    <a:pt x="36449" y="9143"/>
                  </a:moveTo>
                  <a:lnTo>
                    <a:pt x="22860" y="29717"/>
                  </a:lnTo>
                  <a:lnTo>
                    <a:pt x="47363" y="31004"/>
                  </a:lnTo>
                  <a:lnTo>
                    <a:pt x="36449" y="91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pic>
          <p:nvPicPr>
            <p:cNvPr id="16" name="Image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05433" y="2781300"/>
              <a:ext cx="4861560" cy="3703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955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187544" y="-158620"/>
            <a:ext cx="5870114" cy="70166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515834" y="1252070"/>
            <a:ext cx="7454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Organicidade </a:t>
            </a:r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ETALC</a:t>
            </a:r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048000" y="3097498"/>
            <a:ext cx="5526833" cy="303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7165" algn="ctr">
              <a:lnSpc>
                <a:spcPct val="103000"/>
              </a:lnSpc>
              <a:spcBef>
                <a:spcPts val="75"/>
              </a:spcBef>
              <a:spcAft>
                <a:spcPts val="0"/>
              </a:spcAft>
            </a:pPr>
            <a:endParaRPr lang="pt-BR" sz="1400" dirty="0">
              <a:effectLst/>
              <a:latin typeface="Mongolian Baiti" panose="03000500000000000000" pitchFamily="66" charset="0"/>
              <a:ea typeface="Mongolian Baiti" panose="03000500000000000000" pitchFamily="66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471" y="2144774"/>
            <a:ext cx="6834208" cy="464555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48343" y="2125607"/>
            <a:ext cx="4245429" cy="1753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7165" algn="ctr">
              <a:lnSpc>
                <a:spcPct val="103000"/>
              </a:lnSpc>
              <a:spcBef>
                <a:spcPts val="75"/>
              </a:spcBef>
              <a:spcAft>
                <a:spcPts val="0"/>
              </a:spcAft>
            </a:pPr>
            <a:r>
              <a:rPr lang="pt-PT" sz="2400" b="1" dirty="0" smtClean="0">
                <a:latin typeface="Mongolian Baiti" panose="03000500000000000000" pitchFamily="66" charset="0"/>
                <a:ea typeface="Mongolian Baiti" panose="03000500000000000000" pitchFamily="66" charset="0"/>
              </a:rPr>
              <a:t>Gestão</a:t>
            </a:r>
          </a:p>
          <a:p>
            <a:pPr marL="2717165" algn="ctr">
              <a:lnSpc>
                <a:spcPct val="103000"/>
              </a:lnSpc>
              <a:spcBef>
                <a:spcPts val="75"/>
              </a:spcBef>
              <a:spcAft>
                <a:spcPts val="0"/>
              </a:spcAft>
            </a:pPr>
            <a:r>
              <a:rPr lang="pt-PT" sz="1600" dirty="0" smtClean="0">
                <a:latin typeface="Mongolian Baiti" panose="03000500000000000000" pitchFamily="66" charset="0"/>
                <a:ea typeface="Mongolian Baiti" panose="03000500000000000000" pitchFamily="66" charset="0"/>
              </a:rPr>
              <a:t>Infraestrutura</a:t>
            </a:r>
            <a:r>
              <a:rPr lang="pt-PT" sz="1600" dirty="0">
                <a:latin typeface="Mongolian Baiti" panose="03000500000000000000" pitchFamily="66" charset="0"/>
                <a:ea typeface="Mongolian Baiti" panose="03000500000000000000" pitchFamily="66" charset="0"/>
              </a:rPr>
              <a:t>.</a:t>
            </a:r>
            <a:r>
              <a:rPr lang="pt-PT" sz="1600" spc="-90" dirty="0">
                <a:latin typeface="Mongolian Baiti" panose="03000500000000000000" pitchFamily="66" charset="0"/>
                <a:ea typeface="Mongolian Baiti" panose="03000500000000000000" pitchFamily="66" charset="0"/>
              </a:rPr>
              <a:t> </a:t>
            </a:r>
            <a:r>
              <a:rPr lang="pt-PT" sz="1600" dirty="0">
                <a:latin typeface="Mongolian Baiti" panose="03000500000000000000" pitchFamily="66" charset="0"/>
                <a:ea typeface="Mongolian Baiti" panose="03000500000000000000" pitchFamily="66" charset="0"/>
              </a:rPr>
              <a:t>Captação de recursos. Gestão de </a:t>
            </a:r>
            <a:r>
              <a:rPr lang="pt-PT" sz="1600" spc="-10" dirty="0">
                <a:latin typeface="Mongolian Baiti" panose="03000500000000000000" pitchFamily="66" charset="0"/>
                <a:ea typeface="Mongolian Baiti" panose="03000500000000000000" pitchFamily="66" charset="0"/>
              </a:rPr>
              <a:t>projetos</a:t>
            </a:r>
            <a:endParaRPr lang="pt-BR" sz="1600" dirty="0">
              <a:effectLst/>
              <a:latin typeface="Mongolian Baiti" panose="03000500000000000000" pitchFamily="66" charset="0"/>
              <a:ea typeface="Mongolian Baiti" panose="03000500000000000000" pitchFamily="66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65007" y="2491308"/>
            <a:ext cx="2074506" cy="1849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PT" sz="1100" dirty="0">
                <a:latin typeface="Mongolian Baiti" panose="03000500000000000000" pitchFamily="66" charset="0"/>
                <a:ea typeface="Mongolian Baiti" panose="03000500000000000000" pitchFamily="66" charset="0"/>
              </a:rPr>
              <a:t/>
            </a:r>
            <a:br>
              <a:rPr lang="pt-PT" sz="1100" dirty="0">
                <a:latin typeface="Mongolian Baiti" panose="03000500000000000000" pitchFamily="66" charset="0"/>
                <a:ea typeface="Mongolian Baiti" panose="03000500000000000000" pitchFamily="66" charset="0"/>
              </a:rPr>
            </a:br>
            <a:endParaRPr lang="pt-BR" sz="1100" dirty="0">
              <a:latin typeface="Mongolian Baiti" panose="03000500000000000000" pitchFamily="66" charset="0"/>
              <a:ea typeface="Mongolian Baiti" panose="03000500000000000000" pitchFamily="66" charset="0"/>
            </a:endParaRPr>
          </a:p>
          <a:p>
            <a:pPr>
              <a:spcAft>
                <a:spcPts val="0"/>
              </a:spcAft>
            </a:pPr>
            <a:r>
              <a:rPr lang="pt-PT" dirty="0">
                <a:latin typeface="Mongolian Baiti" panose="03000500000000000000" pitchFamily="66" charset="0"/>
                <a:ea typeface="Mongolian Baiti" panose="03000500000000000000" pitchFamily="66" charset="0"/>
              </a:rPr>
              <a:t> </a:t>
            </a:r>
            <a:endParaRPr lang="pt-BR" sz="2800" dirty="0">
              <a:latin typeface="Mongolian Baiti" panose="03000500000000000000" pitchFamily="66" charset="0"/>
              <a:ea typeface="Mongolian Baiti" panose="03000500000000000000" pitchFamily="66" charset="0"/>
            </a:endParaRPr>
          </a:p>
          <a:p>
            <a:pPr>
              <a:spcAft>
                <a:spcPts val="0"/>
              </a:spcAft>
            </a:pPr>
            <a:r>
              <a:rPr lang="pt-PT" dirty="0">
                <a:latin typeface="Mongolian Baiti" panose="03000500000000000000" pitchFamily="66" charset="0"/>
                <a:ea typeface="Mongolian Baiti" panose="03000500000000000000" pitchFamily="66" charset="0"/>
              </a:rPr>
              <a:t> </a:t>
            </a:r>
            <a:endParaRPr lang="pt-BR" sz="2800" dirty="0">
              <a:latin typeface="Mongolian Baiti" panose="03000500000000000000" pitchFamily="66" charset="0"/>
              <a:ea typeface="Mongolian Baiti" panose="03000500000000000000" pitchFamily="66" charset="0"/>
            </a:endParaRPr>
          </a:p>
          <a:p>
            <a:pPr>
              <a:spcAft>
                <a:spcPts val="0"/>
              </a:spcAft>
            </a:pPr>
            <a:r>
              <a:rPr lang="pt-PT" dirty="0">
                <a:latin typeface="Mongolian Baiti" panose="03000500000000000000" pitchFamily="66" charset="0"/>
                <a:ea typeface="Mongolian Baiti" panose="03000500000000000000" pitchFamily="66" charset="0"/>
              </a:rPr>
              <a:t> </a:t>
            </a:r>
            <a:endParaRPr lang="pt-BR" sz="2800" dirty="0">
              <a:latin typeface="Mongolian Baiti" panose="03000500000000000000" pitchFamily="66" charset="0"/>
              <a:ea typeface="Mongolian Baiti" panose="03000500000000000000" pitchFamily="66" charset="0"/>
            </a:endParaRPr>
          </a:p>
          <a:p>
            <a:pPr>
              <a:spcBef>
                <a:spcPts val="190"/>
              </a:spcBef>
              <a:spcAft>
                <a:spcPts val="0"/>
              </a:spcAft>
            </a:pPr>
            <a:r>
              <a:rPr lang="pt-PT" dirty="0">
                <a:latin typeface="Mongolian Baiti" panose="03000500000000000000" pitchFamily="66" charset="0"/>
                <a:ea typeface="Mongolian Baiti" panose="03000500000000000000" pitchFamily="66" charset="0"/>
              </a:rPr>
              <a:t> </a:t>
            </a:r>
            <a:endParaRPr lang="pt-BR" sz="2800" dirty="0">
              <a:latin typeface="Mongolian Baiti" panose="03000500000000000000" pitchFamily="66" charset="0"/>
              <a:ea typeface="Mongolian Baiti" panose="03000500000000000000" pitchFamily="66" charset="0"/>
            </a:endParaRPr>
          </a:p>
          <a:p>
            <a:pPr marL="374015" indent="-368935">
              <a:lnSpc>
                <a:spcPct val="103000"/>
              </a:lnSpc>
              <a:spcAft>
                <a:spcPts val="0"/>
              </a:spcAft>
            </a:pPr>
            <a:r>
              <a:rPr lang="pt-PT" spc="-20" dirty="0">
                <a:latin typeface="Mongolian Baiti" panose="03000500000000000000" pitchFamily="66" charset="0"/>
                <a:ea typeface="Mongolian Baiti" panose="03000500000000000000" pitchFamily="66" charset="0"/>
              </a:rPr>
              <a:t>Coordenação geral</a:t>
            </a:r>
            <a:endParaRPr lang="pt-BR" sz="1100" dirty="0">
              <a:effectLst/>
              <a:latin typeface="Mongolian Baiti" panose="03000500000000000000" pitchFamily="66" charset="0"/>
              <a:ea typeface="Mongolian Baiti" panose="03000500000000000000" pitchFamily="66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265007" y="48941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43510">
              <a:spcBef>
                <a:spcPts val="325"/>
              </a:spcBef>
              <a:spcAft>
                <a:spcPts val="0"/>
              </a:spcAft>
            </a:pPr>
            <a:r>
              <a:rPr lang="pt-PT" dirty="0">
                <a:latin typeface="Mongolian Baiti" panose="03000500000000000000" pitchFamily="66" charset="0"/>
                <a:ea typeface="Mongolian Baiti" panose="03000500000000000000" pitchFamily="66" charset="0"/>
              </a:rPr>
              <a:t>CPP</a:t>
            </a:r>
            <a:r>
              <a:rPr lang="pt-PT" spc="-140" dirty="0">
                <a:latin typeface="Mongolian Baiti" panose="03000500000000000000" pitchFamily="66" charset="0"/>
                <a:ea typeface="Mongolian Baiti" panose="03000500000000000000" pitchFamily="66" charset="0"/>
              </a:rPr>
              <a:t> </a:t>
            </a:r>
            <a:r>
              <a:rPr lang="pt-PT" dirty="0">
                <a:latin typeface="Mongolian Baiti" panose="03000500000000000000" pitchFamily="66" charset="0"/>
                <a:ea typeface="Mongolian Baiti" panose="03000500000000000000" pitchFamily="66" charset="0"/>
              </a:rPr>
              <a:t>-</a:t>
            </a:r>
            <a:r>
              <a:rPr lang="pt-PT" spc="-65" dirty="0">
                <a:latin typeface="Mongolian Baiti" panose="03000500000000000000" pitchFamily="66" charset="0"/>
                <a:ea typeface="Mongolian Baiti" panose="03000500000000000000" pitchFamily="66" charset="0"/>
              </a:rPr>
              <a:t> </a:t>
            </a:r>
            <a:r>
              <a:rPr lang="pt-PT" spc="-10" dirty="0">
                <a:latin typeface="Mongolian Baiti" panose="03000500000000000000" pitchFamily="66" charset="0"/>
                <a:ea typeface="Mongolian Baiti" panose="03000500000000000000" pitchFamily="66" charset="0"/>
              </a:rPr>
              <a:t>Coordenação</a:t>
            </a:r>
            <a:endParaRPr lang="pt-BR" sz="1050" dirty="0">
              <a:latin typeface="Mongolian Baiti" panose="03000500000000000000" pitchFamily="66" charset="0"/>
              <a:ea typeface="Mongolian Baiti" panose="03000500000000000000" pitchFamily="66" charset="0"/>
            </a:endParaRPr>
          </a:p>
          <a:p>
            <a:r>
              <a:rPr lang="pt-PT" spc="-10" dirty="0">
                <a:latin typeface="Mongolian Baiti" panose="03000500000000000000" pitchFamily="66" charset="0"/>
                <a:ea typeface="Mongolian Baiti" panose="03000500000000000000" pitchFamily="66" charset="0"/>
              </a:rPr>
              <a:t>Político</a:t>
            </a:r>
            <a:r>
              <a:rPr lang="pt-PT" spc="-55" dirty="0">
                <a:latin typeface="Mongolian Baiti" panose="03000500000000000000" pitchFamily="66" charset="0"/>
                <a:ea typeface="Mongolian Baiti" panose="03000500000000000000" pitchFamily="66" charset="0"/>
              </a:rPr>
              <a:t> </a:t>
            </a:r>
            <a:r>
              <a:rPr lang="pt-PT" spc="-20" dirty="0">
                <a:latin typeface="Mongolian Baiti" panose="03000500000000000000" pitchFamily="66" charset="0"/>
                <a:ea typeface="Mongolian Baiti" panose="03000500000000000000" pitchFamily="66" charset="0"/>
              </a:rPr>
              <a:t>Pedagógica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5679800" y="2491308"/>
            <a:ext cx="4851350" cy="168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87195" algn="ctr">
              <a:spcBef>
                <a:spcPts val="350"/>
              </a:spcBef>
              <a:spcAft>
                <a:spcPts val="0"/>
              </a:spcAft>
            </a:pPr>
            <a:r>
              <a:rPr lang="pt-PT" sz="2000" b="1" spc="-10" dirty="0">
                <a:latin typeface="Mongolian Baiti" panose="03000500000000000000" pitchFamily="66" charset="0"/>
                <a:ea typeface="Mongolian Baiti" panose="03000500000000000000" pitchFamily="66" charset="0"/>
              </a:rPr>
              <a:t>Escolarização</a:t>
            </a:r>
            <a:endParaRPr lang="pt-BR" sz="2000" b="1" dirty="0">
              <a:latin typeface="Mongolian Baiti" panose="03000500000000000000" pitchFamily="66" charset="0"/>
              <a:ea typeface="Mongolian Baiti" panose="03000500000000000000" pitchFamily="66" charset="0"/>
            </a:endParaRPr>
          </a:p>
          <a:p>
            <a:pPr marL="544195" marR="2234565" indent="1270" algn="ctr">
              <a:lnSpc>
                <a:spcPct val="103000"/>
              </a:lnSpc>
              <a:spcBef>
                <a:spcPts val="90"/>
              </a:spcBef>
              <a:spcAft>
                <a:spcPts val="0"/>
              </a:spcAft>
            </a:pPr>
            <a:r>
              <a:rPr lang="pt-PT" sz="1600" spc="-10" dirty="0">
                <a:latin typeface="Mongolian Baiti" panose="03000500000000000000" pitchFamily="66" charset="0"/>
                <a:ea typeface="Mongolian Baiti" panose="03000500000000000000" pitchFamily="66" charset="0"/>
              </a:rPr>
              <a:t>Coordenação </a:t>
            </a:r>
            <a:r>
              <a:rPr lang="pt-PT" sz="1600" dirty="0">
                <a:latin typeface="Mongolian Baiti" panose="03000500000000000000" pitchFamily="66" charset="0"/>
                <a:ea typeface="Mongolian Baiti" panose="03000500000000000000" pitchFamily="66" charset="0"/>
              </a:rPr>
              <a:t>pedagógica</a:t>
            </a:r>
            <a:r>
              <a:rPr lang="pt-PT" sz="1600" spc="-90" dirty="0">
                <a:latin typeface="Mongolian Baiti" panose="03000500000000000000" pitchFamily="66" charset="0"/>
                <a:ea typeface="Mongolian Baiti" panose="03000500000000000000" pitchFamily="66" charset="0"/>
              </a:rPr>
              <a:t> </a:t>
            </a:r>
            <a:r>
              <a:rPr lang="pt-PT" sz="1600" dirty="0">
                <a:latin typeface="Mongolian Baiti" panose="03000500000000000000" pitchFamily="66" charset="0"/>
                <a:ea typeface="Mongolian Baiti" panose="03000500000000000000" pitchFamily="66" charset="0"/>
              </a:rPr>
              <a:t>de</a:t>
            </a:r>
            <a:r>
              <a:rPr lang="pt-PT" sz="1600" spc="-55" dirty="0">
                <a:latin typeface="Mongolian Baiti" panose="03000500000000000000" pitchFamily="66" charset="0"/>
                <a:ea typeface="Mongolian Baiti" panose="03000500000000000000" pitchFamily="66" charset="0"/>
              </a:rPr>
              <a:t> </a:t>
            </a:r>
            <a:r>
              <a:rPr lang="pt-PT" sz="1600" dirty="0">
                <a:latin typeface="Mongolian Baiti" panose="03000500000000000000" pitchFamily="66" charset="0"/>
                <a:ea typeface="Mongolian Baiti" panose="03000500000000000000" pitchFamily="66" charset="0"/>
              </a:rPr>
              <a:t>cursos formais da SEC. Pedagogia do MST e </a:t>
            </a:r>
            <a:r>
              <a:rPr lang="pt-PT" sz="1600" spc="-10" dirty="0">
                <a:latin typeface="Mongolian Baiti" panose="03000500000000000000" pitchFamily="66" charset="0"/>
                <a:ea typeface="Mongolian Baiti" panose="03000500000000000000" pitchFamily="66" charset="0"/>
              </a:rPr>
              <a:t>currículo</a:t>
            </a:r>
            <a:endParaRPr lang="pt-BR" sz="1600" dirty="0">
              <a:effectLst/>
              <a:latin typeface="Mongolian Baiti" panose="03000500000000000000" pitchFamily="66" charset="0"/>
              <a:ea typeface="Mongolian Baiti" panose="03000500000000000000" pitchFamily="66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-254058" y="5015850"/>
            <a:ext cx="4516017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6615" algn="ctr">
              <a:spcAft>
                <a:spcPts val="0"/>
              </a:spcAft>
            </a:pPr>
            <a:r>
              <a:rPr lang="pt-PT" sz="2800" spc="-10" dirty="0">
                <a:latin typeface="Mongolian Baiti" panose="03000500000000000000" pitchFamily="66" charset="0"/>
                <a:ea typeface="Mongolian Baiti" panose="03000500000000000000" pitchFamily="66" charset="0"/>
              </a:rPr>
              <a:t>Agroecologia</a:t>
            </a:r>
            <a:endParaRPr lang="pt-BR" sz="1400" dirty="0">
              <a:latin typeface="Mongolian Baiti" panose="03000500000000000000" pitchFamily="66" charset="0"/>
              <a:ea typeface="Mongolian Baiti" panose="03000500000000000000" pitchFamily="66" charset="0"/>
            </a:endParaRPr>
          </a:p>
          <a:p>
            <a:pPr marL="2124710" indent="-3175" algn="ctr">
              <a:lnSpc>
                <a:spcPct val="103000"/>
              </a:lnSpc>
              <a:spcBef>
                <a:spcPts val="90"/>
              </a:spcBef>
              <a:spcAft>
                <a:spcPts val="0"/>
              </a:spcAft>
            </a:pPr>
            <a:r>
              <a:rPr lang="pt-PT" dirty="0">
                <a:latin typeface="Mongolian Baiti" panose="03000500000000000000" pitchFamily="66" charset="0"/>
                <a:ea typeface="Mongolian Baiti" panose="03000500000000000000" pitchFamily="66" charset="0"/>
              </a:rPr>
              <a:t>manutenção e expansão das Tecnologias Sociais (TS).</a:t>
            </a:r>
            <a:r>
              <a:rPr lang="pt-PT" spc="-65" dirty="0">
                <a:latin typeface="Mongolian Baiti" panose="03000500000000000000" pitchFamily="66" charset="0"/>
                <a:ea typeface="Mongolian Baiti" panose="03000500000000000000" pitchFamily="66" charset="0"/>
              </a:rPr>
              <a:t> </a:t>
            </a:r>
            <a:r>
              <a:rPr lang="pt-PT" dirty="0">
                <a:latin typeface="Mongolian Baiti" panose="03000500000000000000" pitchFamily="66" charset="0"/>
                <a:ea typeface="Mongolian Baiti" panose="03000500000000000000" pitchFamily="66" charset="0"/>
              </a:rPr>
              <a:t>Práticas,</a:t>
            </a:r>
            <a:r>
              <a:rPr lang="pt-PT" spc="-75" dirty="0">
                <a:latin typeface="Mongolian Baiti" panose="03000500000000000000" pitchFamily="66" charset="0"/>
                <a:ea typeface="Mongolian Baiti" panose="03000500000000000000" pitchFamily="66" charset="0"/>
              </a:rPr>
              <a:t> </a:t>
            </a:r>
            <a:r>
              <a:rPr lang="pt-PT" dirty="0">
                <a:latin typeface="Mongolian Baiti" panose="03000500000000000000" pitchFamily="66" charset="0"/>
                <a:ea typeface="Mongolian Baiti" panose="03000500000000000000" pitchFamily="66" charset="0"/>
              </a:rPr>
              <a:t>oficinas</a:t>
            </a:r>
            <a:r>
              <a:rPr lang="pt-PT" spc="-80" dirty="0">
                <a:latin typeface="Mongolian Baiti" panose="03000500000000000000" pitchFamily="66" charset="0"/>
                <a:ea typeface="Mongolian Baiti" panose="03000500000000000000" pitchFamily="66" charset="0"/>
              </a:rPr>
              <a:t> </a:t>
            </a:r>
            <a:r>
              <a:rPr lang="pt-PT" dirty="0">
                <a:latin typeface="Mongolian Baiti" panose="03000500000000000000" pitchFamily="66" charset="0"/>
                <a:ea typeface="Mongolian Baiti" panose="03000500000000000000" pitchFamily="66" charset="0"/>
              </a:rPr>
              <a:t>e visitas técnicas</a:t>
            </a:r>
            <a:endParaRPr lang="pt-BR" sz="1400" dirty="0">
              <a:effectLst/>
              <a:latin typeface="Mongolian Baiti" panose="03000500000000000000" pitchFamily="66" charset="0"/>
              <a:ea typeface="Mongolian Baiti" panose="03000500000000000000" pitchFamily="66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811416" y="4988448"/>
            <a:ext cx="5120034" cy="180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39265" algn="ctr">
              <a:spcBef>
                <a:spcPts val="1920"/>
              </a:spcBef>
              <a:spcAft>
                <a:spcPts val="0"/>
              </a:spcAft>
            </a:pPr>
            <a:r>
              <a:rPr lang="pt-PT" sz="2800" spc="-10" dirty="0">
                <a:latin typeface="Mongolian Baiti" panose="03000500000000000000" pitchFamily="66" charset="0"/>
                <a:ea typeface="Mongolian Baiti" panose="03000500000000000000" pitchFamily="66" charset="0"/>
              </a:rPr>
              <a:t>Laboratório</a:t>
            </a:r>
            <a:endParaRPr lang="pt-BR" sz="1400" dirty="0">
              <a:latin typeface="Mongolian Baiti" panose="03000500000000000000" pitchFamily="66" charset="0"/>
              <a:ea typeface="Mongolian Baiti" panose="03000500000000000000" pitchFamily="66" charset="0"/>
            </a:endParaRPr>
          </a:p>
          <a:p>
            <a:pPr marL="412750" marR="2155190" indent="1905" algn="ctr">
              <a:lnSpc>
                <a:spcPct val="103000"/>
              </a:lnSpc>
              <a:spcBef>
                <a:spcPts val="90"/>
              </a:spcBef>
              <a:spcAft>
                <a:spcPts val="0"/>
              </a:spcAft>
            </a:pPr>
            <a:r>
              <a:rPr lang="pt-PT" sz="1600" dirty="0">
                <a:latin typeface="Mongolian Baiti" panose="03000500000000000000" pitchFamily="66" charset="0"/>
                <a:ea typeface="Mongolian Baiti" panose="03000500000000000000" pitchFamily="66" charset="0"/>
              </a:rPr>
              <a:t>Beneficiamento de plantas</a:t>
            </a:r>
            <a:r>
              <a:rPr lang="pt-PT" sz="1600" spc="-35" dirty="0">
                <a:latin typeface="Mongolian Baiti" panose="03000500000000000000" pitchFamily="66" charset="0"/>
                <a:ea typeface="Mongolian Baiti" panose="03000500000000000000" pitchFamily="66" charset="0"/>
              </a:rPr>
              <a:t> </a:t>
            </a:r>
            <a:r>
              <a:rPr lang="pt-PT" sz="1600" spc="-10" dirty="0">
                <a:latin typeface="Mongolian Baiti" panose="03000500000000000000" pitchFamily="66" charset="0"/>
                <a:ea typeface="Mongolian Baiti" panose="03000500000000000000" pitchFamily="66" charset="0"/>
              </a:rPr>
              <a:t>medicinais.</a:t>
            </a:r>
            <a:endParaRPr lang="pt-BR" sz="1600" dirty="0">
              <a:latin typeface="Mongolian Baiti" panose="03000500000000000000" pitchFamily="66" charset="0"/>
              <a:ea typeface="Mongolian Baiti" panose="03000500000000000000" pitchFamily="66" charset="0"/>
            </a:endParaRPr>
          </a:p>
          <a:p>
            <a:pPr marL="325755" marR="2066925" indent="1270" algn="ctr">
              <a:lnSpc>
                <a:spcPct val="103000"/>
              </a:lnSpc>
              <a:spcBef>
                <a:spcPts val="5"/>
              </a:spcBef>
              <a:spcAft>
                <a:spcPts val="0"/>
              </a:spcAft>
            </a:pPr>
            <a:r>
              <a:rPr lang="pt-PT" sz="1600" dirty="0">
                <a:latin typeface="Mongolian Baiti" panose="03000500000000000000" pitchFamily="66" charset="0"/>
                <a:ea typeface="Mongolian Baiti" panose="03000500000000000000" pitchFamily="66" charset="0"/>
              </a:rPr>
              <a:t>Produção e comercialização de fitoterápicos.</a:t>
            </a:r>
            <a:r>
              <a:rPr lang="pt-PT" sz="1600" spc="-90" dirty="0">
                <a:latin typeface="Mongolian Baiti" panose="03000500000000000000" pitchFamily="66" charset="0"/>
                <a:ea typeface="Mongolian Baiti" panose="03000500000000000000" pitchFamily="66" charset="0"/>
              </a:rPr>
              <a:t> </a:t>
            </a:r>
            <a:r>
              <a:rPr lang="pt-PT" sz="1600" dirty="0">
                <a:latin typeface="Mongolian Baiti" panose="03000500000000000000" pitchFamily="66" charset="0"/>
                <a:ea typeface="Mongolian Baiti" panose="03000500000000000000" pitchFamily="66" charset="0"/>
              </a:rPr>
              <a:t>Práticas e oficinas</a:t>
            </a:r>
            <a:endParaRPr lang="pt-BR" sz="1600" dirty="0">
              <a:effectLst/>
              <a:latin typeface="Mongolian Baiti" panose="03000500000000000000" pitchFamily="66" charset="0"/>
              <a:ea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73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490314" y="1148428"/>
            <a:ext cx="967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TECNOLOGIAS SOCIAIS:SAAC </a:t>
            </a:r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F62341-EE6E-8492-3377-AF9CC5D35ABE}"/>
              </a:ext>
            </a:extLst>
          </p:cNvPr>
          <p:cNvSpPr txBox="1"/>
          <p:nvPr/>
        </p:nvSpPr>
        <p:spPr>
          <a:xfrm>
            <a:off x="502170" y="2552174"/>
            <a:ext cx="8527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10" name="Image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0680" y="2101274"/>
            <a:ext cx="6657622" cy="429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11436870" y="0"/>
            <a:ext cx="3620788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502170" y="1540243"/>
            <a:ext cx="9901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Bacia de evapotranspiração </a:t>
            </a:r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F62341-EE6E-8492-3377-AF9CC5D35ABE}"/>
              </a:ext>
            </a:extLst>
          </p:cNvPr>
          <p:cNvSpPr txBox="1"/>
          <p:nvPr/>
        </p:nvSpPr>
        <p:spPr>
          <a:xfrm>
            <a:off x="502170" y="2552174"/>
            <a:ext cx="8527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dirty="0">
              <a:solidFill>
                <a:schemeClr val="bg1"/>
              </a:solidFill>
            </a:endParaRPr>
          </a:p>
        </p:txBody>
      </p:sp>
      <p:grpSp>
        <p:nvGrpSpPr>
          <p:cNvPr id="10" name="Group 39"/>
          <p:cNvGrpSpPr>
            <a:grpSpLocks/>
          </p:cNvGrpSpPr>
          <p:nvPr/>
        </p:nvGrpSpPr>
        <p:grpSpPr>
          <a:xfrm>
            <a:off x="338285" y="2411221"/>
            <a:ext cx="7755943" cy="3722981"/>
            <a:chOff x="0" y="0"/>
            <a:chExt cx="9331452" cy="5330951"/>
          </a:xfrm>
        </p:grpSpPr>
        <p:pic>
          <p:nvPicPr>
            <p:cNvPr id="12" name="Image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095"/>
              <a:ext cx="2994660" cy="5318760"/>
            </a:xfrm>
            <a:prstGeom prst="rect">
              <a:avLst/>
            </a:prstGeom>
          </p:spPr>
        </p:pic>
        <p:pic>
          <p:nvPicPr>
            <p:cNvPr id="15" name="Image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15995" y="6095"/>
              <a:ext cx="2924555" cy="5324856"/>
            </a:xfrm>
            <a:prstGeom prst="rect">
              <a:avLst/>
            </a:prstGeom>
          </p:spPr>
        </p:pic>
        <p:pic>
          <p:nvPicPr>
            <p:cNvPr id="16" name="Image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61888" y="0"/>
              <a:ext cx="3369564" cy="5318760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0905" y="2411221"/>
            <a:ext cx="3385928" cy="37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502170" y="1179299"/>
            <a:ext cx="806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C</a:t>
            </a:r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írculo de bananeira</a:t>
            </a:r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F62341-EE6E-8492-3377-AF9CC5D35ABE}"/>
              </a:ext>
            </a:extLst>
          </p:cNvPr>
          <p:cNvSpPr txBox="1"/>
          <p:nvPr/>
        </p:nvSpPr>
        <p:spPr>
          <a:xfrm>
            <a:off x="502170" y="2552174"/>
            <a:ext cx="8527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dirty="0">
              <a:solidFill>
                <a:schemeClr val="bg1"/>
              </a:solidFill>
            </a:endParaRPr>
          </a:p>
        </p:txBody>
      </p:sp>
      <p:grpSp>
        <p:nvGrpSpPr>
          <p:cNvPr id="10" name="Group 46"/>
          <p:cNvGrpSpPr>
            <a:grpSpLocks/>
          </p:cNvGrpSpPr>
          <p:nvPr/>
        </p:nvGrpSpPr>
        <p:grpSpPr>
          <a:xfrm>
            <a:off x="891828" y="2083464"/>
            <a:ext cx="7337772" cy="4050738"/>
            <a:chOff x="0" y="0"/>
            <a:chExt cx="9300972" cy="5846064"/>
          </a:xfrm>
        </p:grpSpPr>
        <p:pic>
          <p:nvPicPr>
            <p:cNvPr id="12" name="Image 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8552" y="1385316"/>
              <a:ext cx="7932420" cy="4460748"/>
            </a:xfrm>
            <a:prstGeom prst="rect">
              <a:avLst/>
            </a:prstGeom>
          </p:spPr>
        </p:pic>
        <p:pic>
          <p:nvPicPr>
            <p:cNvPr id="15" name="Image 4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3095244" cy="2321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87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502170" y="1540243"/>
            <a:ext cx="7559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Quintal Produtivo</a:t>
            </a:r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F62341-EE6E-8492-3377-AF9CC5D35ABE}"/>
              </a:ext>
            </a:extLst>
          </p:cNvPr>
          <p:cNvSpPr txBox="1"/>
          <p:nvPr/>
        </p:nvSpPr>
        <p:spPr>
          <a:xfrm>
            <a:off x="502170" y="2552174"/>
            <a:ext cx="8527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10" name="Image 5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9122" y="2454443"/>
            <a:ext cx="4483100" cy="324612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066" y="2454443"/>
            <a:ext cx="432853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2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502170" y="1540243"/>
            <a:ext cx="8884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Sistema Agroflorestal</a:t>
            </a:r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F62341-EE6E-8492-3377-AF9CC5D35ABE}"/>
              </a:ext>
            </a:extLst>
          </p:cNvPr>
          <p:cNvSpPr txBox="1"/>
          <p:nvPr/>
        </p:nvSpPr>
        <p:spPr>
          <a:xfrm>
            <a:off x="466293" y="2644170"/>
            <a:ext cx="8527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dirty="0">
              <a:solidFill>
                <a:schemeClr val="bg1"/>
              </a:solidFill>
            </a:endParaRPr>
          </a:p>
        </p:txBody>
      </p:sp>
      <p:grpSp>
        <p:nvGrpSpPr>
          <p:cNvPr id="10" name="Group 56"/>
          <p:cNvGrpSpPr>
            <a:grpSpLocks/>
          </p:cNvGrpSpPr>
          <p:nvPr/>
        </p:nvGrpSpPr>
        <p:grpSpPr>
          <a:xfrm>
            <a:off x="1671907" y="2382560"/>
            <a:ext cx="7445258" cy="4073057"/>
            <a:chOff x="0" y="0"/>
            <a:chExt cx="9453372" cy="6030466"/>
          </a:xfrm>
        </p:grpSpPr>
        <p:pic>
          <p:nvPicPr>
            <p:cNvPr id="12" name="Image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9619" y="1146047"/>
              <a:ext cx="8683753" cy="4884419"/>
            </a:xfrm>
            <a:prstGeom prst="rect">
              <a:avLst/>
            </a:prstGeom>
          </p:spPr>
        </p:pic>
        <p:pic>
          <p:nvPicPr>
            <p:cNvPr id="15" name="Image 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3368041" cy="2292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50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22289F-D769-3B5C-BAAD-8FE29221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8BF907A-7430-C232-A790-679D6A3A8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Forma, Quadrado&#10;&#10;O conteúdo gerado por IA pode estar incorreto.">
            <a:extLst>
              <a:ext uri="{FF2B5EF4-FFF2-40B4-BE49-F238E27FC236}">
                <a16:creationId xmlns:a16="http://schemas.microsoft.com/office/drawing/2014/main" xmlns="" id="{A96F4F9B-9E43-AE85-FBF1-B18F1D9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>
            <a:fillRect/>
          </a:stretch>
        </p:blipFill>
        <p:spPr>
          <a:xfrm>
            <a:off x="9320246" y="0"/>
            <a:ext cx="57374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A1A93BB-9417-37A3-B08B-4B876EDB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6300"/>
            <a:ext cx="12192000" cy="901700"/>
          </a:xfrm>
          <a:prstGeom prst="rect">
            <a:avLst/>
          </a:prstGeom>
        </p:spPr>
      </p:pic>
      <p:pic>
        <p:nvPicPr>
          <p:cNvPr id="11" name="Imagem 10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xmlns="" id="{44721328-6959-CC53-DD37-5CAFB87C4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" y="299804"/>
            <a:ext cx="2667244" cy="534225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769F7F2D-AF34-57F3-1DB9-57EF6EB3D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76" y="209862"/>
            <a:ext cx="3026965" cy="8020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0F7663-CD46-B303-861E-48DA320EEC67}"/>
              </a:ext>
            </a:extLst>
          </p:cNvPr>
          <p:cNvSpPr txBox="1"/>
          <p:nvPr/>
        </p:nvSpPr>
        <p:spPr>
          <a:xfrm>
            <a:off x="502170" y="1011931"/>
            <a:ext cx="9360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Unidade de produção de </a:t>
            </a:r>
            <a:r>
              <a:rPr lang="pt-BR" sz="4800" b="1" dirty="0" err="1" smtClean="0">
                <a:solidFill>
                  <a:srgbClr val="354B2F"/>
                </a:solidFill>
                <a:latin typeface="+mj-lt"/>
              </a:rPr>
              <a:t>bioinsumos</a:t>
            </a:r>
            <a:r>
              <a:rPr lang="pt-BR" sz="4800" b="1" dirty="0" smtClean="0">
                <a:solidFill>
                  <a:srgbClr val="354B2F"/>
                </a:solidFill>
                <a:latin typeface="+mj-lt"/>
              </a:rPr>
              <a:t> </a:t>
            </a:r>
            <a:endParaRPr lang="pt-BR" sz="4800" b="1" dirty="0">
              <a:solidFill>
                <a:srgbClr val="354B2F"/>
              </a:solidFill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CF62341-EE6E-8492-3377-AF9CC5D35ABE}"/>
              </a:ext>
            </a:extLst>
          </p:cNvPr>
          <p:cNvSpPr txBox="1"/>
          <p:nvPr/>
        </p:nvSpPr>
        <p:spPr>
          <a:xfrm>
            <a:off x="502170" y="2552174"/>
            <a:ext cx="8527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dirty="0">
              <a:solidFill>
                <a:schemeClr val="bg1"/>
              </a:solidFill>
            </a:endParaRPr>
          </a:p>
        </p:txBody>
      </p:sp>
      <p:grpSp>
        <p:nvGrpSpPr>
          <p:cNvPr id="10" name="Group 59"/>
          <p:cNvGrpSpPr>
            <a:grpSpLocks/>
          </p:cNvGrpSpPr>
          <p:nvPr/>
        </p:nvGrpSpPr>
        <p:grpSpPr>
          <a:xfrm>
            <a:off x="1533741" y="2506773"/>
            <a:ext cx="6464387" cy="3664990"/>
            <a:chOff x="0" y="0"/>
            <a:chExt cx="9450324" cy="6139684"/>
          </a:xfrm>
        </p:grpSpPr>
        <p:pic>
          <p:nvPicPr>
            <p:cNvPr id="12" name="Image 6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18360" y="1011934"/>
              <a:ext cx="7331964" cy="5127750"/>
            </a:xfrm>
            <a:prstGeom prst="rect">
              <a:avLst/>
            </a:prstGeom>
          </p:spPr>
        </p:pic>
        <p:pic>
          <p:nvPicPr>
            <p:cNvPr id="15" name="Image 6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3316224" cy="1866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805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249</Words>
  <Application>Microsoft Office PowerPoint</Application>
  <PresentationFormat>Widescreen</PresentationFormat>
  <Paragraphs>46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Mongolian Baiti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ETALC</cp:lastModifiedBy>
  <cp:revision>13</cp:revision>
  <dcterms:modified xsi:type="dcterms:W3CDTF">2025-07-18T23:40:19Z</dcterms:modified>
</cp:coreProperties>
</file>