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000"/>
    <a:srgbClr val="496841"/>
    <a:srgbClr val="354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4B8AB-03F8-4EB6-A09F-8DAA7CB3E120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FB3A4-D1D0-43EC-AD0E-3B84B03968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74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75F96A-6A28-1AB0-DAA9-44980DB0B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D4B7BD-711F-BE95-4A76-84C76BB75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8351B2-31F4-93DC-44CC-C7346A8C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D89B1B-4F8E-CAFE-37E6-4871009A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40572C-DAD0-7FC5-A8E8-DAA583BFE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486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61057-4488-E837-FC87-68458B20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036EAA-BE14-5B4F-5104-8330E403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4DAF8E-5C5E-C53C-3FF5-83974C4C2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A130BC-0D48-6D55-910B-7C3105098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8640F-25F6-70C6-9EA2-34E7AA3B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52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B78A7A-D76D-904D-E693-9990BD350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8B71C4-7E98-09C2-E32D-E69ED519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CCE00F-ABEF-C6F6-4287-A327930BF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A8BF11-7F5D-38FC-05B0-588F2DC0B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85140F-10D7-AFE3-E027-13846BA7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05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FF6C88-9871-178F-AAE2-E73E76886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4C3459-AA6F-0C16-D535-B780084C7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3BAA7C-EAB5-DEEA-F62B-BD2EB7F2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5C664D-B761-B083-296A-84B3ECD2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5D9EE6-2025-1716-0FA9-B8294B76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82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3183A-AE76-E916-AFBA-881BE5B5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833906-76B4-0A8C-7A85-DE8A24A7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C2E55C-9873-B748-B612-136233A7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54A13A-B9DB-E992-7616-69318A2E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5D6759-9829-56F6-C840-26A68404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6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002A7-600B-B975-C8D7-0919D953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6BA8DC-E791-0B13-6E69-DBDD4C2ED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9C43EF-EC48-8590-A62F-927E3AD9A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FA88F2-8100-73D1-5CAA-E88502E8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71FA2F9-370E-D741-5154-84176D0C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23A171-3110-F418-9CC7-9CE728AF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44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B5D396-D794-C8C5-BBC3-C6FBDA5A5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A43A96-DE56-4EF2-5792-0750E18F6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569596-F3B4-F171-34E7-49A52AD88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69E0A51-DE9E-42C8-E44A-F9138D68F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502DA95-0DA5-A2CA-FC3A-3B00B31C77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C249DF-AEBF-A8EA-13D2-B7379244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576C0A1-F16F-6957-C3DA-05602B7C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0F79011-423F-9D8E-74DE-5F4F36A0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9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65E05-C877-E4EF-D07A-F335AB0E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2B167DE-0C2D-2B9B-CE75-A0FC7D68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386DD8-B648-C299-EC94-B4F8686E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373BDE-9DDA-355C-7D01-B4546F24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17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44F54C8-21E1-CBBA-C412-F59BCD7D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8756086-11D6-3A86-1D79-75B8BF12B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53AABE-84AE-B7CE-891E-D238F5ED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89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CE32B-E775-EE12-471E-5AA566EF6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4B521E-B9F5-B490-2575-B8109A306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91A7E96-445C-72E3-8B24-03490F765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3F78CC1-7104-A2D3-67C7-A4F239FEA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BE8C8A-8299-147F-AEFD-9BE991BC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6DFACF5-9924-1DE6-1AA8-CF1A2E792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36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32B48-A512-EB7F-73E8-441F41BE0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2A9E6FA-B039-2AC8-2296-5CCF075ED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DAE489-71BE-DD2A-D083-21BEA6DD3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463E3B-D976-3560-6507-E961F167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C06740-561A-96E3-D630-7702239C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CF4053C-533F-DC26-0E79-3C168BD4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7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9135B45-DF0A-4F20-BD0C-E5541010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1A5865-2632-E4FE-5880-578B0B5D8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80EC36-7A98-8E53-1DFC-93F261FE7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14B04-5545-472E-89D1-DD220AD19F12}" type="datetimeFigureOut">
              <a:rPr lang="pt-BR" smtClean="0"/>
              <a:t>17/07/2025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069E8C-9432-CA50-CDF0-941B2792E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1CD534-E8DD-6EB1-8868-F260F563C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4ED268-370F-4077-AB89-3DF9D4F0A0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62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/RedesFito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instagram.com/redesfitocibsfiocru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redesfito.biodiversidad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://redesfito.far.fiocruz.b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rma, Quadrado&#10;&#10;O conteúdo gerado por IA pode estar incorreto.">
            <a:extLst>
              <a:ext uri="{FF2B5EF4-FFF2-40B4-BE49-F238E27FC236}">
                <a16:creationId xmlns:a16="http://schemas.microsoft.com/office/drawing/2014/main" id="{8B02F26C-2C47-25EA-E474-77681B794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41"/>
          <a:stretch>
            <a:fillRect/>
          </a:stretch>
        </p:blipFill>
        <p:spPr>
          <a:xfrm>
            <a:off x="6454588" y="0"/>
            <a:ext cx="5737412" cy="6858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E70EC03-33AB-B3A1-A899-27EB7761F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EE6B45F5-AEF3-1C21-7506-C6BD8DFB8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55DF6719-BE7E-5F8A-81FE-E1ED6021F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942ABE7D-8435-724C-087D-59D1C46A1E36}"/>
              </a:ext>
            </a:extLst>
          </p:cNvPr>
          <p:cNvSpPr txBox="1"/>
          <p:nvPr/>
        </p:nvSpPr>
        <p:spPr>
          <a:xfrm>
            <a:off x="502170" y="2042256"/>
            <a:ext cx="58236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354B2F"/>
                </a:solidFill>
                <a:latin typeface="+mj-lt"/>
              </a:rPr>
              <a:t>RedesFito: Evolução Organizacional e Perspectivas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6898ABD-B7AE-1A64-DB6B-F024D93FC89B}"/>
              </a:ext>
            </a:extLst>
          </p:cNvPr>
          <p:cNvSpPr txBox="1"/>
          <p:nvPr/>
        </p:nvSpPr>
        <p:spPr>
          <a:xfrm>
            <a:off x="502170" y="4260888"/>
            <a:ext cx="6621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E77000"/>
                </a:solidFill>
                <a:latin typeface="+mj-lt"/>
              </a:rPr>
              <a:t>Fortalecendo os Arranjos </a:t>
            </a:r>
            <a:r>
              <a:rPr lang="pt-BR" sz="2000" b="1" dirty="0" err="1">
                <a:solidFill>
                  <a:srgbClr val="E77000"/>
                </a:solidFill>
                <a:latin typeface="+mj-lt"/>
              </a:rPr>
              <a:t>Ecoprodutivos</a:t>
            </a:r>
            <a:r>
              <a:rPr lang="pt-BR" sz="2000" b="1" dirty="0">
                <a:solidFill>
                  <a:srgbClr val="E77000"/>
                </a:solidFill>
                <a:latin typeface="+mj-lt"/>
              </a:rPr>
              <a:t> Locais de Plantas Medicinais e Fitoprodutos</a:t>
            </a:r>
          </a:p>
        </p:txBody>
      </p:sp>
    </p:spTree>
    <p:extLst>
      <p:ext uri="{BB962C8B-B14F-4D97-AF65-F5344CB8AC3E}">
        <p14:creationId xmlns:p14="http://schemas.microsoft.com/office/powerpoint/2010/main" val="212606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58AD32-EC62-4507-7345-3F7A87553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4473EB5F-87C5-4F56-4809-D74F0D60B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71D4794-5B44-32E5-D757-A263BA6BE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5BD83F22-8A76-6892-5B88-8B06E13CF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EA01C88B-CD53-B394-F923-E6B01279E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sp>
        <p:nvSpPr>
          <p:cNvPr id="2" name="Shape 267">
            <a:extLst>
              <a:ext uri="{FF2B5EF4-FFF2-40B4-BE49-F238E27FC236}">
                <a16:creationId xmlns:a16="http://schemas.microsoft.com/office/drawing/2014/main" id="{26F07944-8352-BFEF-ADDD-A5AC15CF0A00}"/>
              </a:ext>
            </a:extLst>
          </p:cNvPr>
          <p:cNvSpPr txBox="1">
            <a:spLocks/>
          </p:cNvSpPr>
          <p:nvPr/>
        </p:nvSpPr>
        <p:spPr>
          <a:xfrm>
            <a:off x="616883" y="2996413"/>
            <a:ext cx="10666813" cy="32389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endParaRPr lang="pt-BR" b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pt-BR" sz="16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		: </a:t>
            </a:r>
            <a:r>
              <a:rPr lang="pt-BR" sz="16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https://www.facebook.com/redesfito.biodiversidade</a:t>
            </a:r>
            <a:endParaRPr lang="pt-BR" sz="1600" b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r>
              <a:rPr lang="pt-BR" sz="1600" b="1" dirty="0" err="1">
                <a:latin typeface="Calibri"/>
                <a:ea typeface="Calibri"/>
                <a:cs typeface="Calibri"/>
                <a:sym typeface="Calibri"/>
              </a:rPr>
              <a:t>Instagran</a:t>
            </a:r>
            <a:r>
              <a:rPr lang="pt-BR" sz="16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		: </a:t>
            </a:r>
            <a:r>
              <a:rPr lang="pt-BR" sz="16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https://www.instagram.com/redesfitocibsfiocruz/</a:t>
            </a:r>
            <a:endParaRPr lang="pt-BR" sz="1600" b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r>
              <a:rPr lang="pt-BR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YouTube		: </a:t>
            </a:r>
            <a:r>
              <a:rPr lang="pt-BR" sz="16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https://www.youtube.com/c/RedesFito</a:t>
            </a:r>
            <a:endParaRPr lang="pt-BR" sz="1600" b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r>
              <a:rPr lang="pt-BR" sz="1600" b="1" dirty="0">
                <a:latin typeface="Calibri"/>
                <a:ea typeface="Calibri"/>
                <a:cs typeface="Calibri"/>
                <a:sym typeface="Calibri"/>
              </a:rPr>
              <a:t>Site</a:t>
            </a:r>
            <a:r>
              <a:rPr lang="pt-BR" sz="16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		: </a:t>
            </a:r>
            <a:r>
              <a:rPr lang="pt-BR" sz="16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http://redesfito.far.fiocruz.br</a:t>
            </a:r>
            <a:endParaRPr lang="pt-BR" sz="1600" b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endParaRPr lang="pt-BR" sz="2000" b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r>
              <a:rPr lang="pt-BR" sz="20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Dr. Jefferson P C dos Santos</a:t>
            </a:r>
            <a:endParaRPr lang="pt-BR" sz="2000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r>
              <a:rPr lang="pt-BR" sz="1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Coordenador Nacional das </a:t>
            </a:r>
            <a:r>
              <a:rPr lang="pt-BR" sz="120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RedesFitos</a:t>
            </a:r>
            <a:r>
              <a:rPr lang="pt-BR" sz="1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- Centro de Inovação em Biodiversidade e Saúde (CIBS -Farmanguinhos / Fiocruz)</a:t>
            </a:r>
            <a:br>
              <a:rPr lang="pt-BR" sz="1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Doutor em Epidemiologia em Saúde Pública – </a:t>
            </a:r>
            <a:r>
              <a:rPr lang="pt-BR" sz="1200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FioCruz</a:t>
            </a:r>
            <a:endParaRPr lang="pt-BR" sz="1200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rgbClr val="000000"/>
                </a:solidFill>
              </a:defRPr>
            </a:pPr>
            <a:r>
              <a:rPr lang="pt-BR" sz="1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E-mail: jefferson.caldas@fiocruz.br</a:t>
            </a:r>
            <a:br>
              <a:rPr lang="pt-BR" sz="1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t-BR" sz="2000" b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4A9AC40-EB0D-93DA-BE8C-96A985E4FBEE}"/>
              </a:ext>
            </a:extLst>
          </p:cNvPr>
          <p:cNvSpPr txBox="1"/>
          <p:nvPr/>
        </p:nvSpPr>
        <p:spPr>
          <a:xfrm>
            <a:off x="4975673" y="2019808"/>
            <a:ext cx="2535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76913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2289F-D769-3B5C-BAAD-8FE292219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8BF907A-7430-C232-A790-679D6A3A8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A1A93BB-9417-37A3-B08B-4B876EDB5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44721328-6959-CC53-DD37-5CAFB87C4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769F7F2D-AF34-57F3-1DB9-57EF6EB3D5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8B66B5F6-0D36-8860-ADF4-A4FD0B6AB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256" y="1011931"/>
            <a:ext cx="9360890" cy="50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3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3B1B9D-877B-ADBF-D32C-427DF7E0B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AF400BF1-D1C3-8DE6-917D-E954F6226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4F0E734-5D0E-2587-0C7A-B8F012DC0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CDA06693-AAD6-B21F-D4F8-6625EA706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CEC2B734-4A21-2117-CD48-4C145A2DD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5FBCDB2-693C-C072-EDB5-B968D1484A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875" y="1011931"/>
            <a:ext cx="10272249" cy="521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89E04C-5D96-89CA-FEAA-BEDA6CBD4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7402730-D4F8-564B-E9B7-4A94CAD9E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AFAF10D-DD20-4715-4F15-6261F67A4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80052BDB-FBB8-FE03-74FA-AF2A79775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726CDCCB-53EA-3620-426D-B43AC9DBA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F3EB512-C870-BB2A-E099-674A3E6BB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309" y="979796"/>
            <a:ext cx="10581864" cy="510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3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D5620-C931-7AB3-2A08-EBEDF7184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E1CAF497-F16F-5F76-40DC-1465F5477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96315E3-8B2E-A4E4-B521-3F085890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A8CCBFAC-0008-81D2-C911-901778929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810E3B5B-938B-E4BB-43BA-6C1CEBF00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122A838-1E4D-35D1-0174-347E92D348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76" y="1667103"/>
            <a:ext cx="11156647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33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9BE21-2BFD-4FAF-CE34-CC1C7D614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E82916EC-0204-181D-4C51-FA9FE295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918ADDB-316C-2B72-D2C7-6A25C012A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6C0B83E2-9546-FEC1-0790-C7E950453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B00EB984-BD92-8AC6-D988-E317C48261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E6910A5-A285-1389-3374-98E9EBA672C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0645"/>
          <a:stretch>
            <a:fillRect/>
          </a:stretch>
        </p:blipFill>
        <p:spPr>
          <a:xfrm>
            <a:off x="722117" y="1011931"/>
            <a:ext cx="10744718" cy="505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8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0D2B93-F04B-FC2F-B78D-F99AB39A7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3A2ECB95-9CA4-F2FF-DFA0-43EC83B9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A2A3E50-D88F-0877-02B4-AE8129999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8D84F4D6-BFF5-5622-E429-35BD7CB57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8BF2D554-C0FB-54EA-9338-9A155281C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96D7C94-A850-6F7C-27B4-CA9CFA9FC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1838" y="1011931"/>
            <a:ext cx="9385275" cy="49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7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15D4C3-B2B8-3ECB-EE11-AB8F67288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2AC8777-D761-B0AD-7CEC-9BC2166B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B01B37A-D3A9-4A93-9486-69C869323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29F66F1D-34FE-63CA-B88B-E44B8F609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485C4012-1486-31AC-7885-1357923DD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5EB3C9A-E6BB-F55C-54B8-02906F85C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696" y="883807"/>
            <a:ext cx="9690074" cy="50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83398-50CB-89B5-CAE3-6DC140C65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009B306B-8363-4F63-1577-6A6829A3F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C11081F-DAA5-6C54-4891-32BA2A4BC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300"/>
            <a:ext cx="12192000" cy="901700"/>
          </a:xfrm>
          <a:prstGeom prst="rect">
            <a:avLst/>
          </a:prstGeom>
        </p:spPr>
      </p:pic>
      <p:pic>
        <p:nvPicPr>
          <p:cNvPr id="11" name="Imagem 1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592EC604-6B97-9F0C-A2F5-DCAC618E0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299804"/>
            <a:ext cx="2667244" cy="534225"/>
          </a:xfrm>
          <a:prstGeom prst="rect">
            <a:avLst/>
          </a:prstGeom>
        </p:spPr>
      </p:pic>
      <p:pic>
        <p:nvPicPr>
          <p:cNvPr id="13" name="Imagem 12" descr="Logotipo&#10;&#10;O conteúdo gerado por IA pode estar incorreto.">
            <a:extLst>
              <a:ext uri="{FF2B5EF4-FFF2-40B4-BE49-F238E27FC236}">
                <a16:creationId xmlns:a16="http://schemas.microsoft.com/office/drawing/2014/main" id="{5152F6B0-F422-7F73-67CA-33872D159A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6" y="209862"/>
            <a:ext cx="3026965" cy="80206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3AC0D71-77D0-E14C-CFDA-874472FAD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632" y="966476"/>
            <a:ext cx="9549818" cy="51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99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119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EUGENIO FERNANDES TELLES</dc:creator>
  <cp:lastModifiedBy>JEFFERSON PEREIRA CALDAS DOS SANTOS</cp:lastModifiedBy>
  <cp:revision>5</cp:revision>
  <dcterms:created xsi:type="dcterms:W3CDTF">2025-06-18T16:37:33Z</dcterms:created>
  <dcterms:modified xsi:type="dcterms:W3CDTF">2025-07-17T13:07:03Z</dcterms:modified>
</cp:coreProperties>
</file>