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3" r:id="rId6"/>
    <p:sldId id="264" r:id="rId7"/>
    <p:sldId id="265" r:id="rId8"/>
    <p:sldId id="266" r:id="rId9"/>
    <p:sldId id="261" r:id="rId10"/>
    <p:sldId id="260" r:id="rId11"/>
    <p:sldId id="262" r:id="rId12"/>
    <p:sldId id="26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7000"/>
    <a:srgbClr val="496841"/>
    <a:srgbClr val="354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5F96A-6A28-1AB0-DAA9-44980DB0B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D4B7BD-711F-BE95-4A76-84C76BB75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8351B2-31F4-93DC-44CC-C7346A8C3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04-5545-472E-89D1-DD220AD19F12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D89B1B-4F8E-CAFE-37E6-4871009A5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40572C-DAD0-7FC5-A8E8-DAA583BF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D268-370F-4077-AB89-3DF9D4F0A0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848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B61057-4488-E837-FC87-68458B206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5036EAA-BE14-5B4F-5104-8330E403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4DAF8E-5C5E-C53C-3FF5-83974C4C2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04-5545-472E-89D1-DD220AD19F12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A130BC-0D48-6D55-910B-7C3105098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78640F-25F6-70C6-9EA2-34E7AA3B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D268-370F-4077-AB89-3DF9D4F0A0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952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B78A7A-D76D-904D-E693-9990BD350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68B71C4-7E98-09C2-E32D-E69ED519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CCE00F-ABEF-C6F6-4287-A327930BF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04-5545-472E-89D1-DD220AD19F12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A8BF11-7F5D-38FC-05B0-588F2DC0B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85140F-10D7-AFE3-E027-13846BA7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D268-370F-4077-AB89-3DF9D4F0A0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05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FF6C88-9871-178F-AAE2-E73E76886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4C3459-AA6F-0C16-D535-B780084C7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3BAA7C-EAB5-DEEA-F62B-BD2EB7F29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04-5545-472E-89D1-DD220AD19F12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5C664D-B761-B083-296A-84B3ECD27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5D9EE6-2025-1716-0FA9-B8294B76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D268-370F-4077-AB89-3DF9D4F0A0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82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33183A-AE76-E916-AFBA-881BE5B5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833906-76B4-0A8C-7A85-DE8A24A7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C2E55C-9873-B748-B612-136233A7B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04-5545-472E-89D1-DD220AD19F12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54A13A-B9DB-E992-7616-69318A2E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5D6759-9829-56F6-C840-26A684049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D268-370F-4077-AB89-3DF9D4F0A0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36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002A7-600B-B975-C8D7-0919D953E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6BA8DC-E791-0B13-6E69-DBDD4C2ED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9C43EF-EC48-8590-A62F-927E3AD9A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FA88F2-8100-73D1-5CAA-E88502E8C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04-5545-472E-89D1-DD220AD19F12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1FA2F9-370E-D741-5154-84176D0C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F23A171-3110-F418-9CC7-9CE728AF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D268-370F-4077-AB89-3DF9D4F0A0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44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5D396-D794-C8C5-BBC3-C6FBDA5A5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A43A96-DE56-4EF2-5792-0750E18F6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569596-F3B4-F171-34E7-49A52AD88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69E0A51-DE9E-42C8-E44A-F9138D68F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502DA95-0DA5-A2CA-FC3A-3B00B31C7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FC249DF-AEBF-A8EA-13D2-B7379244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04-5545-472E-89D1-DD220AD19F12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576C0A1-F16F-6957-C3DA-05602B7C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0F79011-423F-9D8E-74DE-5F4F36A06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D268-370F-4077-AB89-3DF9D4F0A0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9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65E05-C877-E4EF-D07A-F335AB0E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2B167DE-0C2D-2B9B-CE75-A0FC7D68A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04-5545-472E-89D1-DD220AD19F12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0386DD8-B648-C299-EC94-B4F8686EF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D373BDE-9DDA-355C-7D01-B4546F24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D268-370F-4077-AB89-3DF9D4F0A0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17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44F54C8-21E1-CBBA-C412-F59BCD7D6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04-5545-472E-89D1-DD220AD19F12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8756086-11D6-3A86-1D79-75B8BF12B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53AABE-84AE-B7CE-891E-D238F5EDC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D268-370F-4077-AB89-3DF9D4F0A0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89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CE32B-E775-EE12-471E-5AA566EF6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4B521E-B9F5-B490-2575-B8109A306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91A7E96-445C-72E3-8B24-03490F765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3F78CC1-7104-A2D3-67C7-A4F239FEA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04-5545-472E-89D1-DD220AD19F12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BE8C8A-8299-147F-AEFD-9BE991BC7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DFACF5-9924-1DE6-1AA8-CF1A2E792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D268-370F-4077-AB89-3DF9D4F0A0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36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C32B48-A512-EB7F-73E8-441F41BE0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2A9E6FA-B039-2AC8-2296-5CCF075ED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DAE489-71BE-DD2A-D083-21BEA6DD3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463E3B-D976-3560-6507-E961F167A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04-5545-472E-89D1-DD220AD19F12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7C06740-561A-96E3-D630-7702239C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CF4053C-533F-DC26-0E79-3C168BD4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D268-370F-4077-AB89-3DF9D4F0A0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71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9135B45-DF0A-4F20-BD0C-E5541010D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1A5865-2632-E4FE-5880-578B0B5D8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80EC36-7A98-8E53-1DFC-93F261FE7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D14B04-5545-472E-89D1-DD220AD19F12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069E8C-9432-CA50-CDF0-941B2792E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1CD534-E8DD-6EB1-8868-F260F563C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4ED268-370F-4077-AB89-3DF9D4F0A0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625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.png"/><Relationship Id="rId7" Type="http://schemas.openxmlformats.org/officeDocument/2006/relationships/hyperlink" Target="mailto:tabathabenitz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jpe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5.jpeg"/><Relationship Id="rId5" Type="http://schemas.openxmlformats.org/officeDocument/2006/relationships/image" Target="../media/image4.png"/><Relationship Id="rId10" Type="http://schemas.openxmlformats.org/officeDocument/2006/relationships/image" Target="../media/image24.jpe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Forma, Quadrado&#10;&#10;O conteúdo gerado por IA pode estar incorreto.">
            <a:extLst>
              <a:ext uri="{FF2B5EF4-FFF2-40B4-BE49-F238E27FC236}">
                <a16:creationId xmlns:a16="http://schemas.microsoft.com/office/drawing/2014/main" id="{8B02F26C-2C47-25EA-E474-77681B794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1"/>
          <a:stretch>
            <a:fillRect/>
          </a:stretch>
        </p:blipFill>
        <p:spPr>
          <a:xfrm>
            <a:off x="6454588" y="0"/>
            <a:ext cx="5737412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E70EC03-33AB-B3A1-A899-27EB7761F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6300"/>
            <a:ext cx="12192000" cy="901700"/>
          </a:xfrm>
          <a:prstGeom prst="rect">
            <a:avLst/>
          </a:prstGeom>
        </p:spPr>
      </p:pic>
      <p:pic>
        <p:nvPicPr>
          <p:cNvPr id="11" name="Imagem 10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EE6B45F5-AEF3-1C21-7506-C6BD8DFB8E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5" y="299804"/>
            <a:ext cx="2667244" cy="534225"/>
          </a:xfrm>
          <a:prstGeom prst="rect">
            <a:avLst/>
          </a:prstGeom>
        </p:spPr>
      </p:pic>
      <p:pic>
        <p:nvPicPr>
          <p:cNvPr id="13" name="Imagem 12" descr="Logotipo&#10;&#10;O conteúdo gerado por IA pode estar incorreto.">
            <a:extLst>
              <a:ext uri="{FF2B5EF4-FFF2-40B4-BE49-F238E27FC236}">
                <a16:creationId xmlns:a16="http://schemas.microsoft.com/office/drawing/2014/main" id="{55DF6719-BE7E-5F8A-81FE-E1ED6021F3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76" y="209862"/>
            <a:ext cx="3026965" cy="80206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42ABE7D-8435-724C-087D-59D1C46A1E36}"/>
              </a:ext>
            </a:extLst>
          </p:cNvPr>
          <p:cNvSpPr txBox="1"/>
          <p:nvPr/>
        </p:nvSpPr>
        <p:spPr>
          <a:xfrm>
            <a:off x="502170" y="2042256"/>
            <a:ext cx="5823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354B2F"/>
                </a:solidFill>
                <a:latin typeface="+mj-lt"/>
              </a:rPr>
              <a:t>Núcleo Marapuama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6898ABD-B7AE-1A64-DB6B-F024D93FC89B}"/>
              </a:ext>
            </a:extLst>
          </p:cNvPr>
          <p:cNvSpPr txBox="1"/>
          <p:nvPr/>
        </p:nvSpPr>
        <p:spPr>
          <a:xfrm>
            <a:off x="502170" y="3950660"/>
            <a:ext cx="5823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E77000"/>
                </a:solidFill>
                <a:latin typeface="+mj-lt"/>
              </a:rPr>
              <a:t>Amazonas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1D9D13C-0930-FDE3-D1FD-E3DA50A7F491}"/>
              </a:ext>
            </a:extLst>
          </p:cNvPr>
          <p:cNvSpPr txBox="1"/>
          <p:nvPr/>
        </p:nvSpPr>
        <p:spPr>
          <a:xfrm>
            <a:off x="502170" y="5102030"/>
            <a:ext cx="58236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E77000"/>
                </a:solidFill>
                <a:latin typeface="+mj-lt"/>
              </a:rPr>
              <a:t>Tabatha Benitz</a:t>
            </a:r>
          </a:p>
        </p:txBody>
      </p:sp>
    </p:spTree>
    <p:extLst>
      <p:ext uri="{BB962C8B-B14F-4D97-AF65-F5344CB8AC3E}">
        <p14:creationId xmlns:p14="http://schemas.microsoft.com/office/powerpoint/2010/main" val="212606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E5FFAC-CF71-5A4D-4F20-0E5A847E1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5804877C-8A6B-DC21-86A2-65414B3B4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Forma, Quadrado&#10;&#10;O conteúdo gerado por IA pode estar incorreto.">
            <a:extLst>
              <a:ext uri="{FF2B5EF4-FFF2-40B4-BE49-F238E27FC236}">
                <a16:creationId xmlns:a16="http://schemas.microsoft.com/office/drawing/2014/main" id="{25813221-A3F3-9B54-6402-742A8E059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1"/>
          <a:stretch>
            <a:fillRect/>
          </a:stretch>
        </p:blipFill>
        <p:spPr>
          <a:xfrm>
            <a:off x="9320246" y="0"/>
            <a:ext cx="5737412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82F9F0E-4AB7-F208-E95C-326F9D505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6300"/>
            <a:ext cx="12192000" cy="901700"/>
          </a:xfrm>
          <a:prstGeom prst="rect">
            <a:avLst/>
          </a:prstGeom>
        </p:spPr>
      </p:pic>
      <p:pic>
        <p:nvPicPr>
          <p:cNvPr id="11" name="Imagem 10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C66946D1-411A-9AF0-E990-BBDB626DA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5" y="299804"/>
            <a:ext cx="2667244" cy="534225"/>
          </a:xfrm>
          <a:prstGeom prst="rect">
            <a:avLst/>
          </a:prstGeom>
        </p:spPr>
      </p:pic>
      <p:pic>
        <p:nvPicPr>
          <p:cNvPr id="13" name="Imagem 12" descr="Logotipo&#10;&#10;O conteúdo gerado por IA pode estar incorreto.">
            <a:extLst>
              <a:ext uri="{FF2B5EF4-FFF2-40B4-BE49-F238E27FC236}">
                <a16:creationId xmlns:a16="http://schemas.microsoft.com/office/drawing/2014/main" id="{89C49B19-A3BF-130B-3769-CE4C7F79AB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76" y="209862"/>
            <a:ext cx="3026965" cy="80206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7168745-E5E8-ACD6-507E-AC09C7CB4F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078" t="46672" r="28228" b="26532"/>
          <a:stretch/>
        </p:blipFill>
        <p:spPr>
          <a:xfrm>
            <a:off x="338285" y="2387143"/>
            <a:ext cx="10520438" cy="3391255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96598FF-63A7-57FA-A1D1-283C73A23746}"/>
              </a:ext>
            </a:extLst>
          </p:cNvPr>
          <p:cNvCxnSpPr>
            <a:cxnSpLocks/>
          </p:cNvCxnSpPr>
          <p:nvPr/>
        </p:nvCxnSpPr>
        <p:spPr>
          <a:xfrm flipV="1">
            <a:off x="9244151" y="3493731"/>
            <a:ext cx="1779069" cy="558258"/>
          </a:xfrm>
          <a:prstGeom prst="line">
            <a:avLst/>
          </a:prstGeom>
          <a:ln w="9525" cap="flat" cmpd="sng" algn="ctr">
            <a:solidFill>
              <a:schemeClr val="bg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E3A983DF-3C46-20AB-5F16-7CE2DADDB170}"/>
              </a:ext>
            </a:extLst>
          </p:cNvPr>
          <p:cNvSpPr/>
          <p:nvPr/>
        </p:nvSpPr>
        <p:spPr>
          <a:xfrm>
            <a:off x="10806299" y="3172764"/>
            <a:ext cx="1082759" cy="606671"/>
          </a:xfrm>
          <a:prstGeom prst="rect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PROJETOS FAPEAM: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Profitos (INPA, UNICAMP, UFAM, IDSM)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054DA0B-F1BD-396F-7ECE-9D9E71BF3E48}"/>
              </a:ext>
            </a:extLst>
          </p:cNvPr>
          <p:cNvSpPr/>
          <p:nvPr/>
        </p:nvSpPr>
        <p:spPr>
          <a:xfrm>
            <a:off x="8694746" y="4315028"/>
            <a:ext cx="101650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C5BB7B7-A17A-7258-5381-26CBDDB1E855}"/>
              </a:ext>
            </a:extLst>
          </p:cNvPr>
          <p:cNvSpPr/>
          <p:nvPr/>
        </p:nvSpPr>
        <p:spPr>
          <a:xfrm>
            <a:off x="9539723" y="4074781"/>
            <a:ext cx="14366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</a:t>
            </a:r>
          </a:p>
          <a:p>
            <a:pPr algn="ctr"/>
            <a:r>
              <a:rPr lang="pt-BR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2025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FAA7B32-F9CB-63DE-9372-D93D1EA14A0C}"/>
              </a:ext>
            </a:extLst>
          </p:cNvPr>
          <p:cNvSpPr/>
          <p:nvPr/>
        </p:nvSpPr>
        <p:spPr>
          <a:xfrm>
            <a:off x="10006381" y="4009682"/>
            <a:ext cx="125314" cy="11196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D545E502-446D-F53C-37A5-F7B535142378}"/>
              </a:ext>
            </a:extLst>
          </p:cNvPr>
          <p:cNvCxnSpPr>
            <a:cxnSpLocks/>
          </p:cNvCxnSpPr>
          <p:nvPr/>
        </p:nvCxnSpPr>
        <p:spPr>
          <a:xfrm flipH="1">
            <a:off x="9434595" y="4121649"/>
            <a:ext cx="593962" cy="911146"/>
          </a:xfrm>
          <a:prstGeom prst="line">
            <a:avLst/>
          </a:prstGeom>
          <a:ln w="9525" cap="flat" cmpd="sng" algn="ctr">
            <a:solidFill>
              <a:schemeClr val="bg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12F5F195-6394-4EC7-A91B-B02809AE3D42}"/>
              </a:ext>
            </a:extLst>
          </p:cNvPr>
          <p:cNvSpPr/>
          <p:nvPr/>
        </p:nvSpPr>
        <p:spPr>
          <a:xfrm>
            <a:off x="8689315" y="4908517"/>
            <a:ext cx="1543365" cy="831810"/>
          </a:xfrm>
          <a:prstGeom prst="rect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FAPEAM: Manejo Integral da Floresta  e Bioprospecção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Fitoterápicos e Plantas Sagradas (em construção)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Farmácia Viva em Tefé (em construção)</a:t>
            </a:r>
          </a:p>
        </p:txBody>
      </p:sp>
      <p:sp>
        <p:nvSpPr>
          <p:cNvPr id="23" name="Espaço Reservado para Conteúdo 2">
            <a:extLst>
              <a:ext uri="{FF2B5EF4-FFF2-40B4-BE49-F238E27FC236}">
                <a16:creationId xmlns:a16="http://schemas.microsoft.com/office/drawing/2014/main" id="{4074ADC2-CD6D-1787-ECC6-F3770725B7FD}"/>
              </a:ext>
            </a:extLst>
          </p:cNvPr>
          <p:cNvSpPr txBox="1">
            <a:spLocks/>
          </p:cNvSpPr>
          <p:nvPr/>
        </p:nvSpPr>
        <p:spPr>
          <a:xfrm>
            <a:off x="830329" y="825013"/>
            <a:ext cx="9402351" cy="20819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Criado em 2019 o Polo tem como objetivo estimular o desenvolvimento econômico, mercadológico, tecnológico, social e ambiental da cadeia produtiva de fitoterápicos no Estado do Amazonas a partir de ações estratégicas em demandas e territórios específicos.</a:t>
            </a:r>
            <a:endParaRPr lang="pt-B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3384929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679CB5-DD9C-99D9-7D20-BE36AC453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98B33209-EDD8-BC74-4809-CB46ECEED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Forma, Quadrado&#10;&#10;O conteúdo gerado por IA pode estar incorreto.">
            <a:extLst>
              <a:ext uri="{FF2B5EF4-FFF2-40B4-BE49-F238E27FC236}">
                <a16:creationId xmlns:a16="http://schemas.microsoft.com/office/drawing/2014/main" id="{5B75FA43-EBE7-62D1-731E-280C401EC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1"/>
          <a:stretch>
            <a:fillRect/>
          </a:stretch>
        </p:blipFill>
        <p:spPr>
          <a:xfrm>
            <a:off x="9320246" y="0"/>
            <a:ext cx="5737412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2C343E7-85C9-97A6-D294-22AB47B18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6300"/>
            <a:ext cx="12192000" cy="901700"/>
          </a:xfrm>
          <a:prstGeom prst="rect">
            <a:avLst/>
          </a:prstGeom>
        </p:spPr>
      </p:pic>
      <p:pic>
        <p:nvPicPr>
          <p:cNvPr id="11" name="Imagem 10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13807097-A71A-2330-FC06-04ADAB41B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5" y="299804"/>
            <a:ext cx="2667244" cy="534225"/>
          </a:xfrm>
          <a:prstGeom prst="rect">
            <a:avLst/>
          </a:prstGeom>
        </p:spPr>
      </p:pic>
      <p:pic>
        <p:nvPicPr>
          <p:cNvPr id="13" name="Imagem 12" descr="Logotipo&#10;&#10;O conteúdo gerado por IA pode estar incorreto.">
            <a:extLst>
              <a:ext uri="{FF2B5EF4-FFF2-40B4-BE49-F238E27FC236}">
                <a16:creationId xmlns:a16="http://schemas.microsoft.com/office/drawing/2014/main" id="{D6E10C93-C7BD-1976-4B11-C933C6BF5E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76" y="209862"/>
            <a:ext cx="3026965" cy="80206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FBEB63E-82CA-C185-6332-D87DA821BD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285" y="1712906"/>
            <a:ext cx="6324195" cy="354241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76CA612-F24B-65CC-9F05-9742CB9E61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3237" y="2301378"/>
            <a:ext cx="4734017" cy="264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36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384288-55CE-1634-89C1-9F85C0AF5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474A9271-E4D2-7E11-C0DE-37FBEEFD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Forma, Quadrado&#10;&#10;O conteúdo gerado por IA pode estar incorreto.">
            <a:extLst>
              <a:ext uri="{FF2B5EF4-FFF2-40B4-BE49-F238E27FC236}">
                <a16:creationId xmlns:a16="http://schemas.microsoft.com/office/drawing/2014/main" id="{3F08E7CB-7DF4-D55C-0FA1-2AEE4AE15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1"/>
          <a:stretch>
            <a:fillRect/>
          </a:stretch>
        </p:blipFill>
        <p:spPr>
          <a:xfrm>
            <a:off x="9320246" y="0"/>
            <a:ext cx="5737412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27CBD36-0324-3511-7DD6-FF63A925C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6300"/>
            <a:ext cx="12192000" cy="901700"/>
          </a:xfrm>
          <a:prstGeom prst="rect">
            <a:avLst/>
          </a:prstGeom>
        </p:spPr>
      </p:pic>
      <p:pic>
        <p:nvPicPr>
          <p:cNvPr id="11" name="Imagem 10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CC3913A6-4E18-1694-EB75-D7DAA04762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5" y="299804"/>
            <a:ext cx="2667244" cy="534225"/>
          </a:xfrm>
          <a:prstGeom prst="rect">
            <a:avLst/>
          </a:prstGeom>
        </p:spPr>
      </p:pic>
      <p:pic>
        <p:nvPicPr>
          <p:cNvPr id="13" name="Imagem 12" descr="Logotipo&#10;&#10;O conteúdo gerado por IA pode estar incorreto.">
            <a:extLst>
              <a:ext uri="{FF2B5EF4-FFF2-40B4-BE49-F238E27FC236}">
                <a16:creationId xmlns:a16="http://schemas.microsoft.com/office/drawing/2014/main" id="{22907E90-EFFA-E979-B079-18F542614B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76" y="209862"/>
            <a:ext cx="3026965" cy="80206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F95D93B-5D2E-97DE-0C39-32FDA9DD6625}"/>
              </a:ext>
            </a:extLst>
          </p:cNvPr>
          <p:cNvSpPr txBox="1"/>
          <p:nvPr/>
        </p:nvSpPr>
        <p:spPr>
          <a:xfrm>
            <a:off x="238140" y="1210175"/>
            <a:ext cx="76322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354B2F"/>
                </a:solidFill>
                <a:latin typeface="+mj-lt"/>
              </a:rPr>
              <a:t>OBRIGADA  PELA ATENÇÃO!</a:t>
            </a:r>
          </a:p>
          <a:p>
            <a:endParaRPr lang="pt-BR" sz="3000" b="1" dirty="0">
              <a:solidFill>
                <a:srgbClr val="354B2F"/>
              </a:solidFill>
              <a:latin typeface="+mj-lt"/>
            </a:endParaRPr>
          </a:p>
          <a:p>
            <a:endParaRPr lang="pt-BR" sz="3000" b="1" dirty="0">
              <a:solidFill>
                <a:srgbClr val="354B2F"/>
              </a:solidFill>
              <a:latin typeface="+mj-lt"/>
            </a:endParaRPr>
          </a:p>
          <a:p>
            <a:endParaRPr lang="pt-BR" sz="3000" b="1" dirty="0">
              <a:solidFill>
                <a:srgbClr val="354B2F"/>
              </a:solidFill>
              <a:latin typeface="+mj-lt"/>
            </a:endParaRPr>
          </a:p>
          <a:p>
            <a:endParaRPr lang="pt-BR" sz="3000" b="1" dirty="0">
              <a:solidFill>
                <a:srgbClr val="354B2F"/>
              </a:solidFill>
              <a:latin typeface="+mj-lt"/>
            </a:endParaRPr>
          </a:p>
          <a:p>
            <a:endParaRPr lang="pt-BR" sz="3000" b="1" dirty="0">
              <a:solidFill>
                <a:srgbClr val="354B2F"/>
              </a:solidFill>
              <a:latin typeface="+mj-lt"/>
            </a:endParaRPr>
          </a:p>
          <a:p>
            <a:endParaRPr lang="pt-BR" sz="3000" b="1" dirty="0">
              <a:solidFill>
                <a:srgbClr val="354B2F"/>
              </a:solidFill>
              <a:latin typeface="+mj-lt"/>
            </a:endParaRPr>
          </a:p>
          <a:p>
            <a:endParaRPr lang="pt-BR" sz="3000" b="1" dirty="0">
              <a:solidFill>
                <a:srgbClr val="354B2F"/>
              </a:solidFill>
              <a:latin typeface="+mj-lt"/>
            </a:endParaRPr>
          </a:p>
          <a:p>
            <a:r>
              <a:rPr lang="pt-BR" sz="3000" b="1" dirty="0">
                <a:solidFill>
                  <a:srgbClr val="354B2F"/>
                </a:solidFill>
                <a:latin typeface="+mj-lt"/>
                <a:hlinkClick r:id="rId7"/>
              </a:rPr>
              <a:t>tabathabenitz@gmail.com</a:t>
            </a:r>
            <a:endParaRPr lang="pt-BR" sz="3000" b="1" dirty="0">
              <a:solidFill>
                <a:srgbClr val="354B2F"/>
              </a:solidFill>
              <a:latin typeface="+mj-lt"/>
            </a:endParaRPr>
          </a:p>
          <a:p>
            <a:r>
              <a:rPr lang="pt-BR" sz="3000" b="1" dirty="0">
                <a:solidFill>
                  <a:srgbClr val="354B2F"/>
                </a:solidFill>
                <a:latin typeface="+mj-lt"/>
              </a:rPr>
              <a:t>(97) 98457-9667</a:t>
            </a:r>
          </a:p>
          <a:p>
            <a:endParaRPr lang="pt-BR" sz="3000" b="1" dirty="0">
              <a:solidFill>
                <a:srgbClr val="354B2F"/>
              </a:solidFill>
              <a:latin typeface="+mj-lt"/>
            </a:endParaRPr>
          </a:p>
          <a:p>
            <a:r>
              <a:rPr lang="pt-BR" sz="3000" b="1" dirty="0">
                <a:solidFill>
                  <a:srgbClr val="354B2F"/>
                </a:solidFill>
                <a:latin typeface="+mj-lt"/>
              </a:rPr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19954BE-563C-6C17-7DDB-751CAA6BD1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81563"/>
            <a:ext cx="3525202" cy="3531577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23A92106-9374-ED52-15D1-E6CB4B0B7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85" y="2222106"/>
            <a:ext cx="5463540" cy="21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22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7DC4CB-F89E-BCCE-368D-FF75960A9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EE540E76-35A5-8966-D65B-543928C21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Forma, Quadrado&#10;&#10;O conteúdo gerado por IA pode estar incorreto.">
            <a:extLst>
              <a:ext uri="{FF2B5EF4-FFF2-40B4-BE49-F238E27FC236}">
                <a16:creationId xmlns:a16="http://schemas.microsoft.com/office/drawing/2014/main" id="{AC3D0533-D7D1-6FD6-BF5F-AB123DCB9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1"/>
          <a:stretch>
            <a:fillRect/>
          </a:stretch>
        </p:blipFill>
        <p:spPr>
          <a:xfrm>
            <a:off x="6454588" y="0"/>
            <a:ext cx="5737412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A2D19B3-FBBD-E78F-189A-CC96FF7FE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6300"/>
            <a:ext cx="12192000" cy="901700"/>
          </a:xfrm>
          <a:prstGeom prst="rect">
            <a:avLst/>
          </a:prstGeom>
        </p:spPr>
      </p:pic>
      <p:pic>
        <p:nvPicPr>
          <p:cNvPr id="11" name="Imagem 10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4BF93AC1-8E4E-58E1-704A-2BF837EFBB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5" y="299804"/>
            <a:ext cx="2667244" cy="534225"/>
          </a:xfrm>
          <a:prstGeom prst="rect">
            <a:avLst/>
          </a:prstGeom>
        </p:spPr>
      </p:pic>
      <p:pic>
        <p:nvPicPr>
          <p:cNvPr id="13" name="Imagem 12" descr="Logotipo&#10;&#10;O conteúdo gerado por IA pode estar incorreto.">
            <a:extLst>
              <a:ext uri="{FF2B5EF4-FFF2-40B4-BE49-F238E27FC236}">
                <a16:creationId xmlns:a16="http://schemas.microsoft.com/office/drawing/2014/main" id="{6F737B52-92F8-8E14-7E2B-BCE7758BEB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76" y="209862"/>
            <a:ext cx="3026965" cy="80206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9BA79A5-B062-C364-98B4-91DD4F962333}"/>
              </a:ext>
            </a:extLst>
          </p:cNvPr>
          <p:cNvSpPr txBox="1"/>
          <p:nvPr/>
        </p:nvSpPr>
        <p:spPr>
          <a:xfrm>
            <a:off x="240367" y="937586"/>
            <a:ext cx="5823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354B2F"/>
                </a:solidFill>
                <a:latin typeface="+mj-lt"/>
              </a:rPr>
              <a:t>Marapuama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1DFEC23-6C45-2688-22F1-6E94E331EF97}"/>
              </a:ext>
            </a:extLst>
          </p:cNvPr>
          <p:cNvSpPr txBox="1"/>
          <p:nvPr/>
        </p:nvSpPr>
        <p:spPr>
          <a:xfrm>
            <a:off x="8645746" y="674400"/>
            <a:ext cx="304408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 err="1">
                <a:solidFill>
                  <a:schemeClr val="bg1"/>
                </a:solidFill>
              </a:rPr>
              <a:t>Muirapuama</a:t>
            </a:r>
            <a:r>
              <a:rPr lang="pt-BR" sz="2200" dirty="0">
                <a:solidFill>
                  <a:schemeClr val="bg1"/>
                </a:solidFill>
              </a:rPr>
              <a:t> tem origem no tupi </a:t>
            </a:r>
            <a:r>
              <a:rPr lang="pt-BR" sz="2200" dirty="0" err="1">
                <a:solidFill>
                  <a:schemeClr val="bg1"/>
                </a:solidFill>
              </a:rPr>
              <a:t>mirapu'ama</a:t>
            </a:r>
            <a:r>
              <a:rPr lang="pt-BR" sz="2200" dirty="0">
                <a:solidFill>
                  <a:schemeClr val="bg1"/>
                </a:solidFill>
              </a:rPr>
              <a:t>, e significa "árvore empinada" (</a:t>
            </a:r>
            <a:r>
              <a:rPr lang="pt-BR" sz="2200" dirty="0" err="1">
                <a:solidFill>
                  <a:schemeClr val="bg1"/>
                </a:solidFill>
              </a:rPr>
              <a:t>ybyrá</a:t>
            </a:r>
            <a:r>
              <a:rPr lang="pt-BR" sz="2200" dirty="0">
                <a:solidFill>
                  <a:schemeClr val="bg1"/>
                </a:solidFill>
              </a:rPr>
              <a:t> + </a:t>
            </a:r>
            <a:r>
              <a:rPr lang="pt-BR" sz="2200" dirty="0" err="1">
                <a:solidFill>
                  <a:schemeClr val="bg1"/>
                </a:solidFill>
              </a:rPr>
              <a:t>pu'am</a:t>
            </a:r>
            <a:r>
              <a:rPr lang="pt-BR" sz="2200" dirty="0">
                <a:solidFill>
                  <a:schemeClr val="bg1"/>
                </a:solidFill>
              </a:rPr>
              <a:t>).</a:t>
            </a:r>
          </a:p>
          <a:p>
            <a:pPr algn="ctr"/>
            <a:endParaRPr lang="pt-BR" sz="2200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Benefícios</a:t>
            </a:r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Distúrbios nervosos (astenia, cansaço)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Depressão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Ataxia locomotora (incoordenação do corpo)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Impotência sexual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Distúrbios reumáticos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Antifúngico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Estimulante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Emagrecedor</a:t>
            </a:r>
          </a:p>
          <a:p>
            <a:pPr algn="ctr"/>
            <a:endParaRPr lang="pt-BR" sz="2200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45E0291-748B-2AF8-9B5A-245E3716A80D}"/>
              </a:ext>
            </a:extLst>
          </p:cNvPr>
          <p:cNvSpPr txBox="1"/>
          <p:nvPr/>
        </p:nvSpPr>
        <p:spPr>
          <a:xfrm>
            <a:off x="-21154" y="2019253"/>
            <a:ext cx="78083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Ptychopetalum</a:t>
            </a:r>
            <a:r>
              <a:rPr lang="pt-BR" sz="2000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000" b="1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olacoides</a:t>
            </a:r>
            <a:r>
              <a:rPr lang="pt-BR" sz="2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conhecido popularmente como </a:t>
            </a:r>
            <a:r>
              <a:rPr lang="pt-BR" sz="200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muirapuama</a:t>
            </a:r>
            <a:r>
              <a:rPr lang="pt-BR" sz="2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 marapuama, é um cipó que cresce na Amazônia.</a:t>
            </a:r>
          </a:p>
        </p:txBody>
      </p:sp>
      <p:pic>
        <p:nvPicPr>
          <p:cNvPr id="5" name="Picture 6" descr="O que é Marapuama? Veja benefícios e como consumir - MinhaSaúde">
            <a:extLst>
              <a:ext uri="{FF2B5EF4-FFF2-40B4-BE49-F238E27FC236}">
                <a16:creationId xmlns:a16="http://schemas.microsoft.com/office/drawing/2014/main" id="{ABBBC6CA-C857-FE29-C482-B252C6A4F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59" y="3507554"/>
            <a:ext cx="3182093" cy="188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rganic MUIRA PUAMA BARK Powder | Ptychopetalum Olacoides | Aphrodisiac |  Liriosma Ovata | Juniperus Brasiliensis | Herbal Tea | Herba | Tea - Etsy UK">
            <a:extLst>
              <a:ext uri="{FF2B5EF4-FFF2-40B4-BE49-F238E27FC236}">
                <a16:creationId xmlns:a16="http://schemas.microsoft.com/office/drawing/2014/main" id="{6389345C-1A34-E509-F77A-9F080BE64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33" y="3407605"/>
            <a:ext cx="2082038" cy="208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76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22289F-D769-3B5C-BAAD-8FE292219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C8BF907A-7430-C232-A790-679D6A3A8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Forma, Quadrado&#10;&#10;O conteúdo gerado por IA pode estar incorreto.">
            <a:extLst>
              <a:ext uri="{FF2B5EF4-FFF2-40B4-BE49-F238E27FC236}">
                <a16:creationId xmlns:a16="http://schemas.microsoft.com/office/drawing/2014/main" id="{A96F4F9B-9E43-AE85-FBF1-B18F1D9AC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1"/>
          <a:stretch>
            <a:fillRect/>
          </a:stretch>
        </p:blipFill>
        <p:spPr>
          <a:xfrm>
            <a:off x="9320246" y="0"/>
            <a:ext cx="5737412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A1A93BB-9417-37A3-B08B-4B876EDB5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6300"/>
            <a:ext cx="12192000" cy="901700"/>
          </a:xfrm>
          <a:prstGeom prst="rect">
            <a:avLst/>
          </a:prstGeom>
        </p:spPr>
      </p:pic>
      <p:pic>
        <p:nvPicPr>
          <p:cNvPr id="11" name="Imagem 10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44721328-6959-CC53-DD37-5CAFB87C4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5" y="299804"/>
            <a:ext cx="2667244" cy="534225"/>
          </a:xfrm>
          <a:prstGeom prst="rect">
            <a:avLst/>
          </a:prstGeom>
        </p:spPr>
      </p:pic>
      <p:pic>
        <p:nvPicPr>
          <p:cNvPr id="13" name="Imagem 12" descr="Logotipo&#10;&#10;O conteúdo gerado por IA pode estar incorreto.">
            <a:extLst>
              <a:ext uri="{FF2B5EF4-FFF2-40B4-BE49-F238E27FC236}">
                <a16:creationId xmlns:a16="http://schemas.microsoft.com/office/drawing/2014/main" id="{769F7F2D-AF34-57F3-1DB9-57EF6EB3D5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76" y="209862"/>
            <a:ext cx="3026965" cy="80206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30F7663-CD46-B303-861E-48DA320EEC67}"/>
              </a:ext>
            </a:extLst>
          </p:cNvPr>
          <p:cNvSpPr txBox="1"/>
          <p:nvPr/>
        </p:nvSpPr>
        <p:spPr>
          <a:xfrm>
            <a:off x="270797" y="952288"/>
            <a:ext cx="58236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354B2F"/>
                </a:solidFill>
                <a:latin typeface="+mj-lt"/>
              </a:rPr>
              <a:t>Informações do Núcleo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A9C05B1-943D-60D3-E158-C5E369F960FD}"/>
              </a:ext>
            </a:extLst>
          </p:cNvPr>
          <p:cNvSpPr txBox="1"/>
          <p:nvPr/>
        </p:nvSpPr>
        <p:spPr>
          <a:xfrm>
            <a:off x="152632" y="1787802"/>
            <a:ext cx="4322137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500" b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Área Geográfica de atuação: Médio Solim</a:t>
            </a:r>
            <a:r>
              <a:rPr lang="pt-BR" sz="2500" b="1" dirty="0">
                <a:solidFill>
                  <a:srgbClr val="202122"/>
                </a:solidFill>
                <a:latin typeface="Arial" panose="020B0604020202020204" pitchFamily="34" charset="0"/>
              </a:rPr>
              <a:t>ões, Manaus e região</a:t>
            </a:r>
          </a:p>
          <a:p>
            <a:pPr algn="ctr"/>
            <a:endParaRPr lang="pt-BR" sz="2500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ctr"/>
            <a:r>
              <a:rPr lang="pt-BR" sz="2500" b="1" dirty="0">
                <a:solidFill>
                  <a:srgbClr val="202122"/>
                </a:solidFill>
                <a:latin typeface="Arial" panose="020B0604020202020204" pitchFamily="34" charset="0"/>
              </a:rPr>
              <a:t>Composto por Produtores, Instituições do Terceiro Setor e Universidades</a:t>
            </a:r>
          </a:p>
          <a:p>
            <a:pPr algn="ctr"/>
            <a:endParaRPr lang="pt-BR" sz="2500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ctr"/>
            <a:r>
              <a:rPr lang="pt-BR" sz="2500" b="1" dirty="0">
                <a:solidFill>
                  <a:srgbClr val="202122"/>
                </a:solidFill>
                <a:latin typeface="Arial" panose="020B0604020202020204" pitchFamily="34" charset="0"/>
              </a:rPr>
              <a:t>Mais de 10 anos de atuação</a:t>
            </a:r>
            <a:endParaRPr lang="pt-BR" sz="2500" dirty="0"/>
          </a:p>
        </p:txBody>
      </p:sp>
      <p:pic>
        <p:nvPicPr>
          <p:cNvPr id="12" name="Espaço Reservado para Conteúdo 6" descr="Mapa&#10;&#10;Descrição gerada automaticamente">
            <a:extLst>
              <a:ext uri="{FF2B5EF4-FFF2-40B4-BE49-F238E27FC236}">
                <a16:creationId xmlns:a16="http://schemas.microsoft.com/office/drawing/2014/main" id="{EFA82E6B-7617-E596-A27D-42FD4DE5FB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435" y="1754357"/>
            <a:ext cx="5720208" cy="381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38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22EA16-AA39-9AA4-F60D-C3A565515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9EABF2BE-7A06-DC83-6D8F-6E5E6C9B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Forma, Quadrado&#10;&#10;O conteúdo gerado por IA pode estar incorreto.">
            <a:extLst>
              <a:ext uri="{FF2B5EF4-FFF2-40B4-BE49-F238E27FC236}">
                <a16:creationId xmlns:a16="http://schemas.microsoft.com/office/drawing/2014/main" id="{17055A6C-8CD6-6CCE-3E22-B84C0DE33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1"/>
          <a:stretch>
            <a:fillRect/>
          </a:stretch>
        </p:blipFill>
        <p:spPr>
          <a:xfrm>
            <a:off x="9320246" y="0"/>
            <a:ext cx="5737412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153FCBC-7ECD-FA3C-A657-2433381089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6300"/>
            <a:ext cx="12192000" cy="901700"/>
          </a:xfrm>
          <a:prstGeom prst="rect">
            <a:avLst/>
          </a:prstGeom>
        </p:spPr>
      </p:pic>
      <p:pic>
        <p:nvPicPr>
          <p:cNvPr id="11" name="Imagem 10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48FFCB5A-98E6-0748-3813-10A4E6E96D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5" y="299804"/>
            <a:ext cx="2667244" cy="534225"/>
          </a:xfrm>
          <a:prstGeom prst="rect">
            <a:avLst/>
          </a:prstGeom>
        </p:spPr>
      </p:pic>
      <p:pic>
        <p:nvPicPr>
          <p:cNvPr id="13" name="Imagem 12" descr="Logotipo&#10;&#10;O conteúdo gerado por IA pode estar incorreto.">
            <a:extLst>
              <a:ext uri="{FF2B5EF4-FFF2-40B4-BE49-F238E27FC236}">
                <a16:creationId xmlns:a16="http://schemas.microsoft.com/office/drawing/2014/main" id="{0B9BFBA7-FE10-FF4D-5558-4AC180BD36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76" y="209862"/>
            <a:ext cx="3026965" cy="802069"/>
          </a:xfrm>
          <a:prstGeom prst="rect">
            <a:avLst/>
          </a:prstGeom>
        </p:spPr>
      </p:pic>
      <p:pic>
        <p:nvPicPr>
          <p:cNvPr id="38" name="Imagem 37" descr="Pessoas sentadas ao redor de uma mesa&#10;&#10;O conteúdo gerado por IA pode estar incorreto.">
            <a:extLst>
              <a:ext uri="{FF2B5EF4-FFF2-40B4-BE49-F238E27FC236}">
                <a16:creationId xmlns:a16="http://schemas.microsoft.com/office/drawing/2014/main" id="{7D76241E-FA92-37BF-5AB2-D1EA217F62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79323"/>
            <a:ext cx="3561789" cy="2671342"/>
          </a:xfrm>
          <a:prstGeom prst="rect">
            <a:avLst/>
          </a:prstGeom>
        </p:spPr>
      </p:pic>
      <p:pic>
        <p:nvPicPr>
          <p:cNvPr id="40" name="Imagem 39" descr="Tela de celular com foto de pessoas&#10;&#10;O conteúdo gerado por IA pode estar incorreto.">
            <a:extLst>
              <a:ext uri="{FF2B5EF4-FFF2-40B4-BE49-F238E27FC236}">
                <a16:creationId xmlns:a16="http://schemas.microsoft.com/office/drawing/2014/main" id="{98939B83-6155-27E3-E825-5BA6996792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11" y="3879101"/>
            <a:ext cx="6056330" cy="2286265"/>
          </a:xfrm>
          <a:prstGeom prst="rect">
            <a:avLst/>
          </a:prstGeom>
        </p:spPr>
      </p:pic>
      <p:pic>
        <p:nvPicPr>
          <p:cNvPr id="44" name="Imagem 43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9A1B5561-BF48-8489-70C1-ED47F275E5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3" r="2485" b="18796"/>
          <a:stretch>
            <a:fillRect/>
          </a:stretch>
        </p:blipFill>
        <p:spPr>
          <a:xfrm>
            <a:off x="5000639" y="1383990"/>
            <a:ext cx="5406910" cy="2045010"/>
          </a:xfrm>
          <a:prstGeom prst="rect">
            <a:avLst/>
          </a:prstGeom>
        </p:spPr>
      </p:pic>
      <p:pic>
        <p:nvPicPr>
          <p:cNvPr id="46" name="Imagem 45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2CFB1221-CBD4-CDE8-6A02-229F38A828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90" y="3869058"/>
            <a:ext cx="3679294" cy="217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8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3619B2-6E2F-CF5E-DB36-8F1962A7D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CB73B29D-6430-A228-4DD3-DB7CF9632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Forma, Quadrado&#10;&#10;O conteúdo gerado por IA pode estar incorreto.">
            <a:extLst>
              <a:ext uri="{FF2B5EF4-FFF2-40B4-BE49-F238E27FC236}">
                <a16:creationId xmlns:a16="http://schemas.microsoft.com/office/drawing/2014/main" id="{1DAA4D61-5E6D-1CDC-792B-5339F3704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1"/>
          <a:stretch>
            <a:fillRect/>
          </a:stretch>
        </p:blipFill>
        <p:spPr>
          <a:xfrm>
            <a:off x="9320246" y="0"/>
            <a:ext cx="5737412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C8E7DC8-5A28-930D-08D2-D19C30F16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6300"/>
            <a:ext cx="12192000" cy="901700"/>
          </a:xfrm>
          <a:prstGeom prst="rect">
            <a:avLst/>
          </a:prstGeom>
        </p:spPr>
      </p:pic>
      <p:pic>
        <p:nvPicPr>
          <p:cNvPr id="11" name="Imagem 10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C6802D4D-7FFE-3498-8614-5D96DDC490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5" y="299804"/>
            <a:ext cx="2667244" cy="534225"/>
          </a:xfrm>
          <a:prstGeom prst="rect">
            <a:avLst/>
          </a:prstGeom>
        </p:spPr>
      </p:pic>
      <p:pic>
        <p:nvPicPr>
          <p:cNvPr id="13" name="Imagem 12" descr="Logotipo&#10;&#10;O conteúdo gerado por IA pode estar incorreto.">
            <a:extLst>
              <a:ext uri="{FF2B5EF4-FFF2-40B4-BE49-F238E27FC236}">
                <a16:creationId xmlns:a16="http://schemas.microsoft.com/office/drawing/2014/main" id="{7CD156B7-656A-804D-CFBB-995A341AA5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76" y="209862"/>
            <a:ext cx="3026965" cy="802069"/>
          </a:xfrm>
          <a:prstGeom prst="rect">
            <a:avLst/>
          </a:prstGeom>
        </p:spPr>
      </p:pic>
      <p:pic>
        <p:nvPicPr>
          <p:cNvPr id="4" name="Imagem 3" descr="Pessoas posando para foto em frente a loja&#10;&#10;O conteúdo gerado por IA pode estar incorreto.">
            <a:extLst>
              <a:ext uri="{FF2B5EF4-FFF2-40B4-BE49-F238E27FC236}">
                <a16:creationId xmlns:a16="http://schemas.microsoft.com/office/drawing/2014/main" id="{79D3076E-522C-5950-C59D-1C85951318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740" y="1962417"/>
            <a:ext cx="4946973" cy="371023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A3CD01B-321D-7554-A763-4140FAD56EED}"/>
              </a:ext>
            </a:extLst>
          </p:cNvPr>
          <p:cNvSpPr txBox="1"/>
          <p:nvPr/>
        </p:nvSpPr>
        <p:spPr>
          <a:xfrm>
            <a:off x="238140" y="1210175"/>
            <a:ext cx="7632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354B2F"/>
                </a:solidFill>
                <a:latin typeface="+mj-lt"/>
              </a:rPr>
              <a:t>Apoio a Farmácia  Viva – Projeto em Tefé</a:t>
            </a:r>
          </a:p>
        </p:txBody>
      </p:sp>
    </p:spTree>
    <p:extLst>
      <p:ext uri="{BB962C8B-B14F-4D97-AF65-F5344CB8AC3E}">
        <p14:creationId xmlns:p14="http://schemas.microsoft.com/office/powerpoint/2010/main" val="2786333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79736B-ABB3-5D0B-B5A6-CF17A3E43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226D82B4-443F-28D4-9327-F6C41F8AB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Forma, Quadrado&#10;&#10;O conteúdo gerado por IA pode estar incorreto.">
            <a:extLst>
              <a:ext uri="{FF2B5EF4-FFF2-40B4-BE49-F238E27FC236}">
                <a16:creationId xmlns:a16="http://schemas.microsoft.com/office/drawing/2014/main" id="{C7A32002-A13A-6277-67B1-8AD99943F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1"/>
          <a:stretch>
            <a:fillRect/>
          </a:stretch>
        </p:blipFill>
        <p:spPr>
          <a:xfrm>
            <a:off x="9320246" y="0"/>
            <a:ext cx="5737412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88C5B5E-8C6E-9B22-D1D0-0EBA33F63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6300"/>
            <a:ext cx="12192000" cy="901700"/>
          </a:xfrm>
          <a:prstGeom prst="rect">
            <a:avLst/>
          </a:prstGeom>
        </p:spPr>
      </p:pic>
      <p:pic>
        <p:nvPicPr>
          <p:cNvPr id="11" name="Imagem 10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67B0098E-4D85-6667-FE55-0DDACC436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5" y="299804"/>
            <a:ext cx="2667244" cy="534225"/>
          </a:xfrm>
          <a:prstGeom prst="rect">
            <a:avLst/>
          </a:prstGeom>
        </p:spPr>
      </p:pic>
      <p:pic>
        <p:nvPicPr>
          <p:cNvPr id="13" name="Imagem 12" descr="Logotipo&#10;&#10;O conteúdo gerado por IA pode estar incorreto.">
            <a:extLst>
              <a:ext uri="{FF2B5EF4-FFF2-40B4-BE49-F238E27FC236}">
                <a16:creationId xmlns:a16="http://schemas.microsoft.com/office/drawing/2014/main" id="{D903BD5B-EE12-81A5-E80B-AF57CFC17F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76" y="209862"/>
            <a:ext cx="3026965" cy="80206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DEDF58F-54B2-961A-8491-3E1F3CF1A3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5210" y="2314491"/>
            <a:ext cx="4765786" cy="354922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DA1395E-91C7-108C-36A5-BEEBB8F33070}"/>
              </a:ext>
            </a:extLst>
          </p:cNvPr>
          <p:cNvSpPr txBox="1"/>
          <p:nvPr/>
        </p:nvSpPr>
        <p:spPr>
          <a:xfrm>
            <a:off x="238140" y="1210175"/>
            <a:ext cx="7632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354B2F"/>
                </a:solidFill>
                <a:latin typeface="+mj-lt"/>
              </a:rPr>
              <a:t>Projeto Farmácia da Viva da Floresta </a:t>
            </a:r>
          </a:p>
          <a:p>
            <a:endParaRPr lang="pt-BR" sz="3000" b="1" dirty="0">
              <a:solidFill>
                <a:srgbClr val="354B2F"/>
              </a:solidFill>
              <a:latin typeface="+mj-lt"/>
            </a:endParaRPr>
          </a:p>
          <a:p>
            <a:r>
              <a:rPr lang="pt-BR" sz="3000" b="1" dirty="0">
                <a:solidFill>
                  <a:srgbClr val="354B2F"/>
                </a:solidFill>
                <a:latin typeface="+mj-lt"/>
              </a:rPr>
              <a:t> Comunidade Missão em Tefé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7AD62E8-4211-20B9-FD2C-F557919CF1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6143" y="2820613"/>
            <a:ext cx="2644029" cy="31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35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4CE732-9E2A-01BD-A7CD-03073FD2F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A34A4BCA-327D-4856-1A35-99E2F4E8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Forma, Quadrado&#10;&#10;O conteúdo gerado por IA pode estar incorreto.">
            <a:extLst>
              <a:ext uri="{FF2B5EF4-FFF2-40B4-BE49-F238E27FC236}">
                <a16:creationId xmlns:a16="http://schemas.microsoft.com/office/drawing/2014/main" id="{3E545509-5C2F-A28F-27FE-5B6DBC59F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1"/>
          <a:stretch>
            <a:fillRect/>
          </a:stretch>
        </p:blipFill>
        <p:spPr>
          <a:xfrm>
            <a:off x="9320246" y="0"/>
            <a:ext cx="5737412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B97403E-6783-DF37-EF2B-C5E3F5346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  <p:pic>
        <p:nvPicPr>
          <p:cNvPr id="11" name="Imagem 10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5DC5C8EA-BD61-3033-A856-2D1F3C7CD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5" y="299804"/>
            <a:ext cx="2667244" cy="534225"/>
          </a:xfrm>
          <a:prstGeom prst="rect">
            <a:avLst/>
          </a:prstGeom>
        </p:spPr>
      </p:pic>
      <p:pic>
        <p:nvPicPr>
          <p:cNvPr id="13" name="Imagem 12" descr="Logotipo&#10;&#10;O conteúdo gerado por IA pode estar incorreto.">
            <a:extLst>
              <a:ext uri="{FF2B5EF4-FFF2-40B4-BE49-F238E27FC236}">
                <a16:creationId xmlns:a16="http://schemas.microsoft.com/office/drawing/2014/main" id="{BA72DF73-8FF1-D907-79E2-A74D640CE7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76" y="209862"/>
            <a:ext cx="3026965" cy="80206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B813291-A49D-81B7-AFE2-760CD7C8A36F}"/>
              </a:ext>
            </a:extLst>
          </p:cNvPr>
          <p:cNvSpPr txBox="1"/>
          <p:nvPr/>
        </p:nvSpPr>
        <p:spPr>
          <a:xfrm>
            <a:off x="238140" y="1210175"/>
            <a:ext cx="8742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6">
                    <a:lumMod val="50000"/>
                  </a:schemeClr>
                </a:solidFill>
              </a:rPr>
              <a:t>BIOPROSPECÇÃO DE ESPÉCIES MEDICINAIS E O POTENCIAL PARA O DESENVOLVIMENTO DA BIOECONOMIA EM COMUNIDADES TRADICIONAIS NO MÉDIO SOLIMÕES – AM</a:t>
            </a:r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  <a:p>
            <a:br>
              <a:rPr lang="pt-BR" sz="1600" dirty="0">
                <a:solidFill>
                  <a:schemeClr val="accent6">
                    <a:lumMod val="50000"/>
                  </a:schemeClr>
                </a:solidFill>
              </a:rPr>
            </a:br>
            <a:endParaRPr lang="pt-BR" sz="16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E1C83D4-36DD-48A3-77C0-901EE7AA4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Espécies da lista da ANVISA identificadas e potenciais arranjados para escoamento dos insumos fitoterápicos. </a:t>
            </a:r>
            <a:endParaRPr kumimoji="0" lang="pt-BR" alt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pt-BR" altLang="pt-BR" sz="68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312F441-8B56-1C3B-647C-E452B03D9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585" y="1892537"/>
            <a:ext cx="4195574" cy="450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998A141-D412-2F90-7B7A-C7EFD37DF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89" y="2667694"/>
            <a:ext cx="1522612" cy="152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31781058-A918-2F19-CD4F-89097CC47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7" y="457200"/>
            <a:ext cx="2951083" cy="524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E51863F-65BD-7F0A-B532-87481261BD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8140" y="4887536"/>
            <a:ext cx="4902097" cy="149327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0325022-1643-62A6-1E55-53B08F57B8D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7299" r="9841"/>
          <a:stretch>
            <a:fillRect/>
          </a:stretch>
        </p:blipFill>
        <p:spPr>
          <a:xfrm>
            <a:off x="9521159" y="3025819"/>
            <a:ext cx="2459198" cy="131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61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A69EB8-6FEC-5C4B-0300-2DB949BAF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EDCB260B-9E57-EA7B-47FA-2D9D443AB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Forma, Quadrado&#10;&#10;O conteúdo gerado por IA pode estar incorreto.">
            <a:extLst>
              <a:ext uri="{FF2B5EF4-FFF2-40B4-BE49-F238E27FC236}">
                <a16:creationId xmlns:a16="http://schemas.microsoft.com/office/drawing/2014/main" id="{736D27A8-0F22-938E-3087-2F6A8C7E2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1"/>
          <a:stretch>
            <a:fillRect/>
          </a:stretch>
        </p:blipFill>
        <p:spPr>
          <a:xfrm>
            <a:off x="9320246" y="0"/>
            <a:ext cx="5737412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70A3EEE-EAF5-54E3-8592-379466393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6300"/>
            <a:ext cx="12192000" cy="901700"/>
          </a:xfrm>
          <a:prstGeom prst="rect">
            <a:avLst/>
          </a:prstGeom>
        </p:spPr>
      </p:pic>
      <p:pic>
        <p:nvPicPr>
          <p:cNvPr id="11" name="Imagem 10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52C38F29-2558-6CE8-8E88-FC348834A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5" y="299804"/>
            <a:ext cx="2667244" cy="534225"/>
          </a:xfrm>
          <a:prstGeom prst="rect">
            <a:avLst/>
          </a:prstGeom>
        </p:spPr>
      </p:pic>
      <p:pic>
        <p:nvPicPr>
          <p:cNvPr id="13" name="Imagem 12" descr="Logotipo&#10;&#10;O conteúdo gerado por IA pode estar incorreto.">
            <a:extLst>
              <a:ext uri="{FF2B5EF4-FFF2-40B4-BE49-F238E27FC236}">
                <a16:creationId xmlns:a16="http://schemas.microsoft.com/office/drawing/2014/main" id="{8717927E-B5D5-9848-D4FD-F08FC7E6EE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76" y="209862"/>
            <a:ext cx="3026965" cy="80206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824B082-98E4-66C1-A683-0144E855EE56}"/>
              </a:ext>
            </a:extLst>
          </p:cNvPr>
          <p:cNvSpPr txBox="1"/>
          <p:nvPr/>
        </p:nvSpPr>
        <p:spPr>
          <a:xfrm>
            <a:off x="238140" y="1210175"/>
            <a:ext cx="93287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354B2F"/>
                </a:solidFill>
                <a:latin typeface="+mj-lt"/>
              </a:rPr>
              <a:t>Projeto Manejo Integral da  Floresta e Bioprospecção</a:t>
            </a:r>
          </a:p>
          <a:p>
            <a:endParaRPr lang="pt-BR" sz="3000" b="1" dirty="0">
              <a:solidFill>
                <a:srgbClr val="354B2F"/>
              </a:solidFill>
              <a:latin typeface="+mj-lt"/>
            </a:endParaRPr>
          </a:p>
          <a:p>
            <a:r>
              <a:rPr lang="pt-BR" sz="3000" b="1" dirty="0">
                <a:solidFill>
                  <a:srgbClr val="354B2F"/>
                </a:solidFill>
                <a:latin typeface="+mj-lt"/>
              </a:rPr>
              <a:t>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91B7A1D-5BC8-FA60-4DD0-F6870168F4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6898" y="5066430"/>
            <a:ext cx="2557237" cy="92994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EBC71C9F-2B2D-DFD2-F4E0-E2B4994245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761" y="5065086"/>
            <a:ext cx="3568050" cy="93077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D17ABF4-1000-0970-E9AB-B10C336F162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099" t="5085" r="4226"/>
          <a:stretch>
            <a:fillRect/>
          </a:stretch>
        </p:blipFill>
        <p:spPr>
          <a:xfrm>
            <a:off x="4261203" y="5065086"/>
            <a:ext cx="4380673" cy="930774"/>
          </a:xfrm>
          <a:prstGeom prst="rect">
            <a:avLst/>
          </a:prstGeom>
        </p:spPr>
      </p:pic>
      <p:pic>
        <p:nvPicPr>
          <p:cNvPr id="19" name="Imagem 18" descr="Grupo de pessoas em uma praia&#10;&#10;O conteúdo gerado por IA pode estar incorreto.">
            <a:extLst>
              <a:ext uri="{FF2B5EF4-FFF2-40B4-BE49-F238E27FC236}">
                <a16:creationId xmlns:a16="http://schemas.microsoft.com/office/drawing/2014/main" id="{EA49C6C6-3331-FFB1-3E86-50A6F59F8E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92" y="1953188"/>
            <a:ext cx="3624565" cy="2687415"/>
          </a:xfrm>
          <a:prstGeom prst="rect">
            <a:avLst/>
          </a:prstGeom>
        </p:spPr>
      </p:pic>
      <p:pic>
        <p:nvPicPr>
          <p:cNvPr id="21" name="Imagem 20" descr="Grupo de pessoas em estação de trem&#10;&#10;O conteúdo gerado por IA pode estar incorreto.">
            <a:extLst>
              <a:ext uri="{FF2B5EF4-FFF2-40B4-BE49-F238E27FC236}">
                <a16:creationId xmlns:a16="http://schemas.microsoft.com/office/drawing/2014/main" id="{A6AEAA60-AF96-35D1-0941-451588B431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17" y="1953187"/>
            <a:ext cx="3591478" cy="2687416"/>
          </a:xfrm>
          <a:prstGeom prst="rect">
            <a:avLst/>
          </a:prstGeom>
        </p:spPr>
      </p:pic>
      <p:pic>
        <p:nvPicPr>
          <p:cNvPr id="23" name="Imagem 22" descr="Grupo de pessoas em um salão&#10;&#10;O conteúdo gerado por IA pode estar incorreto.">
            <a:extLst>
              <a:ext uri="{FF2B5EF4-FFF2-40B4-BE49-F238E27FC236}">
                <a16:creationId xmlns:a16="http://schemas.microsoft.com/office/drawing/2014/main" id="{74727BC4-9DB5-7A51-8CDC-CC787E5286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" t="20240" b="29687"/>
          <a:stretch>
            <a:fillRect/>
          </a:stretch>
        </p:blipFill>
        <p:spPr>
          <a:xfrm>
            <a:off x="7670465" y="2417696"/>
            <a:ext cx="4418597" cy="175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42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82474B-3483-C90C-FD72-9A58311DC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18138196-7721-3AC1-3F3D-D93CDBB61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Forma, Quadrado&#10;&#10;O conteúdo gerado por IA pode estar incorreto.">
            <a:extLst>
              <a:ext uri="{FF2B5EF4-FFF2-40B4-BE49-F238E27FC236}">
                <a16:creationId xmlns:a16="http://schemas.microsoft.com/office/drawing/2014/main" id="{657A03C5-29F7-1F5C-EE63-DB2695981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1"/>
          <a:stretch>
            <a:fillRect/>
          </a:stretch>
        </p:blipFill>
        <p:spPr>
          <a:xfrm>
            <a:off x="9320246" y="0"/>
            <a:ext cx="5737412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D1B5658-488D-EF6D-5A3A-D8FD3C89A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6300"/>
            <a:ext cx="12192000" cy="901700"/>
          </a:xfrm>
          <a:prstGeom prst="rect">
            <a:avLst/>
          </a:prstGeom>
        </p:spPr>
      </p:pic>
      <p:pic>
        <p:nvPicPr>
          <p:cNvPr id="11" name="Imagem 10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950F0481-DDCA-9556-B633-799CC36E3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5" y="299804"/>
            <a:ext cx="2667244" cy="534225"/>
          </a:xfrm>
          <a:prstGeom prst="rect">
            <a:avLst/>
          </a:prstGeom>
        </p:spPr>
      </p:pic>
      <p:pic>
        <p:nvPicPr>
          <p:cNvPr id="13" name="Imagem 12" descr="Logotipo&#10;&#10;O conteúdo gerado por IA pode estar incorreto.">
            <a:extLst>
              <a:ext uri="{FF2B5EF4-FFF2-40B4-BE49-F238E27FC236}">
                <a16:creationId xmlns:a16="http://schemas.microsoft.com/office/drawing/2014/main" id="{1D5E3CBE-7105-F9EA-E33A-B0F2AA5A68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76" y="209862"/>
            <a:ext cx="3026965" cy="80206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0BC9362-7653-FB99-57DB-EE4805A98B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290" y="1413021"/>
            <a:ext cx="4622152" cy="403195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E2FB527D-88A0-8F53-FCB7-14C881D0E3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643" y="1601407"/>
            <a:ext cx="7043419" cy="365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941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253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EUGENIO FERNANDES TELLES</dc:creator>
  <cp:lastModifiedBy>Tabatha Benitz</cp:lastModifiedBy>
  <cp:revision>9</cp:revision>
  <dcterms:created xsi:type="dcterms:W3CDTF">2025-06-18T16:37:33Z</dcterms:created>
  <dcterms:modified xsi:type="dcterms:W3CDTF">2025-07-25T09:38:04Z</dcterms:modified>
</cp:coreProperties>
</file>